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customXml/itemProps4.xml" ContentType="application/vnd.openxmlformats-officedocument.customXml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5"/>
    <p:sldMasterId id="2147483698" r:id="rId6"/>
    <p:sldMasterId id="2147483721" r:id="rId7"/>
    <p:sldMasterId id="2147483714" r:id="rId8"/>
  </p:sldMasterIdLst>
  <p:notesMasterIdLst>
    <p:notesMasterId r:id="rId44"/>
  </p:notesMasterIdLst>
  <p:handoutMasterIdLst>
    <p:handoutMasterId r:id="rId45"/>
  </p:handoutMasterIdLst>
  <p:sldIdLst>
    <p:sldId id="1008" r:id="rId9"/>
    <p:sldId id="1009" r:id="rId10"/>
    <p:sldId id="1010" r:id="rId11"/>
    <p:sldId id="1011" r:id="rId12"/>
    <p:sldId id="1012" r:id="rId13"/>
    <p:sldId id="1013" r:id="rId14"/>
    <p:sldId id="1014" r:id="rId15"/>
    <p:sldId id="1015" r:id="rId16"/>
    <p:sldId id="1016" r:id="rId17"/>
    <p:sldId id="1017" r:id="rId18"/>
    <p:sldId id="1018" r:id="rId19"/>
    <p:sldId id="1093" r:id="rId20"/>
    <p:sldId id="1020" r:id="rId21"/>
    <p:sldId id="1021" r:id="rId22"/>
    <p:sldId id="1022" r:id="rId23"/>
    <p:sldId id="1023" r:id="rId24"/>
    <p:sldId id="1025" r:id="rId25"/>
    <p:sldId id="1026" r:id="rId26"/>
    <p:sldId id="1027" r:id="rId27"/>
    <p:sldId id="1028" r:id="rId28"/>
    <p:sldId id="1029" r:id="rId29"/>
    <p:sldId id="1030" r:id="rId30"/>
    <p:sldId id="1031" r:id="rId31"/>
    <p:sldId id="1032" r:id="rId32"/>
    <p:sldId id="1033" r:id="rId33"/>
    <p:sldId id="1034" r:id="rId34"/>
    <p:sldId id="1035" r:id="rId35"/>
    <p:sldId id="1036" r:id="rId36"/>
    <p:sldId id="1037" r:id="rId37"/>
    <p:sldId id="1038" r:id="rId38"/>
    <p:sldId id="1039" r:id="rId39"/>
    <p:sldId id="1040" r:id="rId40"/>
    <p:sldId id="1041" r:id="rId41"/>
    <p:sldId id="1042" r:id="rId42"/>
    <p:sldId id="1043" r:id="rId43"/>
  </p:sldIdLst>
  <p:sldSz cx="12188825" cy="6858000"/>
  <p:notesSz cx="69850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kohut"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C6F70"/>
    <a:srgbClr val="404040"/>
    <a:srgbClr val="C45008"/>
    <a:srgbClr val="519FA5"/>
    <a:srgbClr val="7F7F7F"/>
    <a:srgbClr val="961E1F"/>
    <a:srgbClr val="C45D08"/>
    <a:srgbClr val="C43E08"/>
    <a:srgbClr val="5AA8A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32" autoAdjust="0"/>
    <p:restoredTop sz="91159" autoAdjust="0"/>
  </p:normalViewPr>
  <p:slideViewPr>
    <p:cSldViewPr snapToGrid="0">
      <p:cViewPr varScale="1">
        <p:scale>
          <a:sx n="82" d="100"/>
          <a:sy n="82" d="100"/>
        </p:scale>
        <p:origin x="-444" y="-96"/>
      </p:cViewPr>
      <p:guideLst>
        <p:guide orient="horz" pos="2075"/>
        <p:guide orient="horz" pos="789"/>
        <p:guide orient="horz" pos="3368"/>
        <p:guide orient="horz" pos="4212"/>
        <p:guide orient="horz" pos="3801"/>
        <p:guide orient="horz" pos="2680"/>
        <p:guide orient="horz" pos="2319"/>
        <p:guide orient="horz" pos="1175"/>
        <p:guide pos="363"/>
        <p:guide pos="7375"/>
        <p:guide pos="431"/>
        <p:guide pos="1148"/>
        <p:guide pos="6490"/>
        <p:guide pos="5269"/>
        <p:guide pos="3848"/>
        <p:guide pos="37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18462"/>
    </p:cViewPr>
  </p:sorterViewPr>
  <p:notesViewPr>
    <p:cSldViewPr snapToGrid="0">
      <p:cViewPr varScale="1">
        <p:scale>
          <a:sx n="70" d="100"/>
          <a:sy n="70" d="100"/>
        </p:scale>
        <p:origin x="-3019" y="-91"/>
      </p:cViewPr>
      <p:guideLst>
        <p:guide orient="horz" pos="2920"/>
        <p:guide pos="220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viewProps" Target="viewProps.xml"/><Relationship Id="rId8" Type="http://schemas.openxmlformats.org/officeDocument/2006/relationships/slideMaster" Target="slideMasters/slideMaster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5" y="5"/>
            <a:ext cx="3027137" cy="462937"/>
          </a:xfrm>
          <a:prstGeom prst="rect">
            <a:avLst/>
          </a:prstGeom>
          <a:noFill/>
          <a:ln w="9525">
            <a:noFill/>
            <a:miter lim="800000"/>
            <a:headEnd/>
            <a:tailEnd/>
          </a:ln>
          <a:effectLst/>
        </p:spPr>
        <p:txBody>
          <a:bodyPr vert="horz" wrap="square" lIns="91988" tIns="45994" rIns="91988" bIns="45994" numCol="1" anchor="t" anchorCtr="0" compatLnSpc="1">
            <a:prstTxWarp prst="textNoShape">
              <a:avLst/>
            </a:prstTxWarp>
          </a:bodyPr>
          <a:lstStyle>
            <a:lvl1pPr defTabSz="920112">
              <a:defRPr sz="1100"/>
            </a:lvl1pPr>
          </a:lstStyle>
          <a:p>
            <a:endParaRPr lang="en-US" dirty="0"/>
          </a:p>
        </p:txBody>
      </p:sp>
      <p:sp>
        <p:nvSpPr>
          <p:cNvPr id="29699" name="Rectangle 3"/>
          <p:cNvSpPr>
            <a:spLocks noGrp="1" noChangeArrowheads="1"/>
          </p:cNvSpPr>
          <p:nvPr>
            <p:ph type="dt" sz="quarter" idx="1"/>
          </p:nvPr>
        </p:nvSpPr>
        <p:spPr bwMode="auto">
          <a:xfrm>
            <a:off x="3956349" y="5"/>
            <a:ext cx="3027137" cy="462937"/>
          </a:xfrm>
          <a:prstGeom prst="rect">
            <a:avLst/>
          </a:prstGeom>
          <a:noFill/>
          <a:ln w="9525">
            <a:noFill/>
            <a:miter lim="800000"/>
            <a:headEnd/>
            <a:tailEnd/>
          </a:ln>
          <a:effectLst/>
        </p:spPr>
        <p:txBody>
          <a:bodyPr vert="horz" wrap="square" lIns="91988" tIns="45994" rIns="91988" bIns="45994" numCol="1" anchor="t" anchorCtr="0" compatLnSpc="1">
            <a:prstTxWarp prst="textNoShape">
              <a:avLst/>
            </a:prstTxWarp>
          </a:bodyPr>
          <a:lstStyle>
            <a:lvl1pPr algn="r" defTabSz="920112">
              <a:defRPr sz="1100"/>
            </a:lvl1pPr>
          </a:lstStyle>
          <a:p>
            <a:endParaRPr lang="en-US" dirty="0"/>
          </a:p>
        </p:txBody>
      </p:sp>
      <p:sp>
        <p:nvSpPr>
          <p:cNvPr id="29701" name="Rectangle 5"/>
          <p:cNvSpPr>
            <a:spLocks noGrp="1" noChangeArrowheads="1"/>
          </p:cNvSpPr>
          <p:nvPr>
            <p:ph type="sldNum" sz="quarter" idx="3"/>
          </p:nvPr>
        </p:nvSpPr>
        <p:spPr bwMode="auto">
          <a:xfrm>
            <a:off x="3956349" y="8806536"/>
            <a:ext cx="3027137" cy="462937"/>
          </a:xfrm>
          <a:prstGeom prst="rect">
            <a:avLst/>
          </a:prstGeom>
          <a:noFill/>
          <a:ln w="9525">
            <a:noFill/>
            <a:miter lim="800000"/>
            <a:headEnd/>
            <a:tailEnd/>
          </a:ln>
          <a:effectLst/>
        </p:spPr>
        <p:txBody>
          <a:bodyPr vert="horz" wrap="square" lIns="91988" tIns="45994" rIns="91988" bIns="45994" numCol="1" anchor="b" anchorCtr="0" compatLnSpc="1">
            <a:prstTxWarp prst="textNoShape">
              <a:avLst/>
            </a:prstTxWarp>
          </a:bodyPr>
          <a:lstStyle>
            <a:lvl1pPr algn="r" defTabSz="920112">
              <a:defRPr sz="1100"/>
            </a:lvl1pPr>
          </a:lstStyle>
          <a:p>
            <a:fld id="{7B0BADC1-D95A-47EC-ABFC-636068F2E6CF}" type="slidenum">
              <a:rPr lang="en-US"/>
              <a:pPr/>
              <a:t>‹#›</a:t>
            </a:fld>
            <a:endParaRPr lang="en-US" dirty="0"/>
          </a:p>
        </p:txBody>
      </p:sp>
      <p:sp>
        <p:nvSpPr>
          <p:cNvPr id="29704" name="Rectangle 8"/>
          <p:cNvSpPr>
            <a:spLocks noChangeArrowheads="1"/>
          </p:cNvSpPr>
          <p:nvPr/>
        </p:nvSpPr>
        <p:spPr bwMode="auto">
          <a:xfrm>
            <a:off x="1574965" y="8987418"/>
            <a:ext cx="979235" cy="127231"/>
          </a:xfrm>
          <a:prstGeom prst="rect">
            <a:avLst/>
          </a:prstGeom>
          <a:noFill/>
          <a:ln w="9525">
            <a:noFill/>
            <a:miter lim="800000"/>
            <a:headEnd/>
            <a:tailEnd/>
          </a:ln>
          <a:effectLst/>
        </p:spPr>
        <p:txBody>
          <a:bodyPr lIns="0" tIns="0" rIns="0" bIns="0"/>
          <a:lstStyle/>
          <a:p>
            <a:pPr defTabSz="920112"/>
            <a:r>
              <a:rPr lang="en-US" sz="800" dirty="0"/>
              <a:t>| © 2011 Lenovo</a:t>
            </a:r>
          </a:p>
        </p:txBody>
      </p:sp>
      <p:sp>
        <p:nvSpPr>
          <p:cNvPr id="29705" name="Rectangle 9"/>
          <p:cNvSpPr>
            <a:spLocks noChangeArrowheads="1"/>
          </p:cNvSpPr>
          <p:nvPr/>
        </p:nvSpPr>
        <p:spPr bwMode="auto">
          <a:xfrm>
            <a:off x="621496" y="8987416"/>
            <a:ext cx="929213" cy="130298"/>
          </a:xfrm>
          <a:prstGeom prst="rect">
            <a:avLst/>
          </a:prstGeom>
          <a:noFill/>
          <a:ln w="9525">
            <a:noFill/>
            <a:miter lim="800000"/>
            <a:headEnd/>
            <a:tailEnd/>
          </a:ln>
          <a:effectLst/>
        </p:spPr>
        <p:txBody>
          <a:bodyPr lIns="0" tIns="0" rIns="0" bIns="0"/>
          <a:lstStyle/>
          <a:p>
            <a:pPr defTabSz="920112"/>
            <a:r>
              <a:rPr lang="en-US" sz="800" dirty="0"/>
              <a:t>Lenovo Confidential</a:t>
            </a:r>
          </a:p>
        </p:txBody>
      </p:sp>
    </p:spTree>
    <p:extLst>
      <p:ext uri="{BB962C8B-B14F-4D97-AF65-F5344CB8AC3E}">
        <p14:creationId xmlns:p14="http://schemas.microsoft.com/office/powerpoint/2010/main" xmlns="" val="1245961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5" y="5"/>
            <a:ext cx="3027137" cy="462937"/>
          </a:xfrm>
          <a:prstGeom prst="rect">
            <a:avLst/>
          </a:prstGeom>
          <a:noFill/>
          <a:ln w="9525">
            <a:noFill/>
            <a:miter lim="800000"/>
            <a:headEnd/>
            <a:tailEnd/>
          </a:ln>
          <a:effectLst/>
        </p:spPr>
        <p:txBody>
          <a:bodyPr vert="horz" wrap="square" lIns="91988" tIns="45994" rIns="91988" bIns="45994" numCol="1" anchor="t" anchorCtr="0" compatLnSpc="1">
            <a:prstTxWarp prst="textNoShape">
              <a:avLst/>
            </a:prstTxWarp>
          </a:bodyPr>
          <a:lstStyle>
            <a:lvl1pPr defTabSz="920112">
              <a:defRPr sz="1100"/>
            </a:lvl1pPr>
          </a:lstStyle>
          <a:p>
            <a:endParaRPr lang="en-US" dirty="0"/>
          </a:p>
        </p:txBody>
      </p:sp>
      <p:sp>
        <p:nvSpPr>
          <p:cNvPr id="7171" name="Rectangle 3"/>
          <p:cNvSpPr>
            <a:spLocks noGrp="1" noChangeArrowheads="1"/>
          </p:cNvSpPr>
          <p:nvPr>
            <p:ph type="dt" idx="1"/>
          </p:nvPr>
        </p:nvSpPr>
        <p:spPr bwMode="auto">
          <a:xfrm>
            <a:off x="3956349" y="5"/>
            <a:ext cx="3027137" cy="462937"/>
          </a:xfrm>
          <a:prstGeom prst="rect">
            <a:avLst/>
          </a:prstGeom>
          <a:noFill/>
          <a:ln w="9525">
            <a:noFill/>
            <a:miter lim="800000"/>
            <a:headEnd/>
            <a:tailEnd/>
          </a:ln>
          <a:effectLst/>
        </p:spPr>
        <p:txBody>
          <a:bodyPr vert="horz" wrap="square" lIns="91988" tIns="45994" rIns="91988" bIns="45994" numCol="1" anchor="t" anchorCtr="0" compatLnSpc="1">
            <a:prstTxWarp prst="textNoShape">
              <a:avLst/>
            </a:prstTxWarp>
          </a:bodyPr>
          <a:lstStyle>
            <a:lvl1pPr algn="r" defTabSz="920112">
              <a:defRPr sz="1100"/>
            </a:lvl1pPr>
          </a:lstStyle>
          <a:p>
            <a:endParaRPr lang="en-US" dirty="0"/>
          </a:p>
        </p:txBody>
      </p:sp>
      <p:sp>
        <p:nvSpPr>
          <p:cNvPr id="7172" name="Rectangle 4"/>
          <p:cNvSpPr>
            <a:spLocks noGrp="1" noRot="1" noChangeAspect="1" noChangeArrowheads="1" noTextEdit="1"/>
          </p:cNvSpPr>
          <p:nvPr>
            <p:ph type="sldImg" idx="2"/>
          </p:nvPr>
        </p:nvSpPr>
        <p:spPr bwMode="auto">
          <a:xfrm>
            <a:off x="403225" y="696913"/>
            <a:ext cx="6178550" cy="347662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98805" y="4404041"/>
            <a:ext cx="5587394" cy="4171029"/>
          </a:xfrm>
          <a:prstGeom prst="rect">
            <a:avLst/>
          </a:prstGeom>
          <a:noFill/>
          <a:ln w="9525">
            <a:noFill/>
            <a:miter lim="800000"/>
            <a:headEnd/>
            <a:tailEnd/>
          </a:ln>
          <a:effectLst/>
        </p:spPr>
        <p:txBody>
          <a:bodyPr vert="horz" wrap="square" lIns="91988" tIns="45994" rIns="91988" bIns="4599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5" name="Rectangle 7"/>
          <p:cNvSpPr>
            <a:spLocks noGrp="1" noChangeArrowheads="1"/>
          </p:cNvSpPr>
          <p:nvPr>
            <p:ph type="sldNum" sz="quarter" idx="5"/>
          </p:nvPr>
        </p:nvSpPr>
        <p:spPr bwMode="auto">
          <a:xfrm>
            <a:off x="3956349" y="8806536"/>
            <a:ext cx="3027137" cy="462937"/>
          </a:xfrm>
          <a:prstGeom prst="rect">
            <a:avLst/>
          </a:prstGeom>
          <a:noFill/>
          <a:ln w="9525">
            <a:noFill/>
            <a:miter lim="800000"/>
            <a:headEnd/>
            <a:tailEnd/>
          </a:ln>
          <a:effectLst/>
        </p:spPr>
        <p:txBody>
          <a:bodyPr vert="horz" wrap="square" lIns="91988" tIns="45994" rIns="91988" bIns="45994" numCol="1" anchor="b" anchorCtr="0" compatLnSpc="1">
            <a:prstTxWarp prst="textNoShape">
              <a:avLst/>
            </a:prstTxWarp>
          </a:bodyPr>
          <a:lstStyle>
            <a:lvl1pPr algn="r" defTabSz="920112">
              <a:defRPr sz="1100"/>
            </a:lvl1pPr>
          </a:lstStyle>
          <a:p>
            <a:fld id="{DD5802EA-9155-4941-A9C7-18DE4BEBDF94}" type="slidenum">
              <a:rPr lang="en-US"/>
              <a:pPr/>
              <a:t>‹#›</a:t>
            </a:fld>
            <a:endParaRPr lang="en-US" dirty="0"/>
          </a:p>
        </p:txBody>
      </p:sp>
      <p:sp>
        <p:nvSpPr>
          <p:cNvPr id="9" name="Rectangle 8"/>
          <p:cNvSpPr>
            <a:spLocks noChangeArrowheads="1"/>
          </p:cNvSpPr>
          <p:nvPr/>
        </p:nvSpPr>
        <p:spPr bwMode="auto">
          <a:xfrm>
            <a:off x="1574965" y="8987418"/>
            <a:ext cx="979235" cy="127231"/>
          </a:xfrm>
          <a:prstGeom prst="rect">
            <a:avLst/>
          </a:prstGeom>
          <a:noFill/>
          <a:ln w="9525">
            <a:noFill/>
            <a:miter lim="800000"/>
            <a:headEnd/>
            <a:tailEnd/>
          </a:ln>
          <a:effectLst/>
        </p:spPr>
        <p:txBody>
          <a:bodyPr lIns="0" tIns="0" rIns="0" bIns="0"/>
          <a:lstStyle/>
          <a:p>
            <a:pPr defTabSz="920112"/>
            <a:r>
              <a:rPr lang="en-US" sz="800" dirty="0"/>
              <a:t>| © 2011 Lenovo</a:t>
            </a:r>
          </a:p>
        </p:txBody>
      </p:sp>
      <p:sp>
        <p:nvSpPr>
          <p:cNvPr id="10" name="Rectangle 9"/>
          <p:cNvSpPr>
            <a:spLocks noChangeArrowheads="1"/>
          </p:cNvSpPr>
          <p:nvPr/>
        </p:nvSpPr>
        <p:spPr bwMode="auto">
          <a:xfrm>
            <a:off x="621496" y="8987416"/>
            <a:ext cx="929213" cy="130298"/>
          </a:xfrm>
          <a:prstGeom prst="rect">
            <a:avLst/>
          </a:prstGeom>
          <a:noFill/>
          <a:ln w="9525">
            <a:noFill/>
            <a:miter lim="800000"/>
            <a:headEnd/>
            <a:tailEnd/>
          </a:ln>
          <a:effectLst/>
        </p:spPr>
        <p:txBody>
          <a:bodyPr lIns="0" tIns="0" rIns="0" bIns="0"/>
          <a:lstStyle/>
          <a:p>
            <a:pPr defTabSz="920112"/>
            <a:r>
              <a:rPr lang="en-US" sz="800" dirty="0"/>
              <a:t>Lenovo Confidential</a:t>
            </a:r>
          </a:p>
        </p:txBody>
      </p:sp>
    </p:spTree>
    <p:extLst>
      <p:ext uri="{BB962C8B-B14F-4D97-AF65-F5344CB8AC3E}">
        <p14:creationId xmlns:p14="http://schemas.microsoft.com/office/powerpoint/2010/main" xmlns="" val="1505200555"/>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99DC473-B95C-499B-9C65-86155D152285}"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28</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29</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30</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31</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32</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*Naming TBD</a:t>
            </a:r>
            <a:endParaRPr lang="en-US" dirty="0"/>
          </a:p>
        </p:txBody>
      </p:sp>
      <p:sp>
        <p:nvSpPr>
          <p:cNvPr id="4" name="Slide Number Placeholder 3"/>
          <p:cNvSpPr>
            <a:spLocks noGrp="1"/>
          </p:cNvSpPr>
          <p:nvPr>
            <p:ph type="sldNum" sz="quarter" idx="10"/>
          </p:nvPr>
        </p:nvSpPr>
        <p:spPr/>
        <p:txBody>
          <a:bodyPr/>
          <a:lstStyle/>
          <a:p>
            <a:fld id="{AE073340-2E06-4905-9B06-831C40ABFF86}"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403225" y="695325"/>
            <a:ext cx="6178550" cy="3476625"/>
          </a:xfrm>
          <a:ln/>
        </p:spPr>
      </p:sp>
      <p:sp>
        <p:nvSpPr>
          <p:cNvPr id="7168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84E4049-B358-441D-ACA3-733F0E820B06}" type="slidenum">
              <a:rPr lang="en-US" smtClean="0">
                <a:solidFill>
                  <a:prstClr val="black"/>
                </a:solidFill>
              </a:rPr>
              <a:pPr eaLnBrk="1" hangingPunct="1"/>
              <a:t>22</a:t>
            </a:fld>
            <a:endParaRPr lang="en-US" smtClean="0">
              <a:solidFill>
                <a:prstClr val="black"/>
              </a:solidFill>
            </a:endParaRPr>
          </a:p>
        </p:txBody>
      </p:sp>
      <p:sp>
        <p:nvSpPr>
          <p:cNvPr id="199683" name="Rectangle 8"/>
          <p:cNvSpPr>
            <a:spLocks noGrp="1" noChangeArrowheads="1"/>
          </p:cNvSpPr>
          <p:nvPr>
            <p:ph type="ftr" sz="quarter" idx="4"/>
          </p:nvPr>
        </p:nvSpPr>
        <p:spPr>
          <a:xfrm>
            <a:off x="1" y="8805449"/>
            <a:ext cx="3027594" cy="464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148" tIns="45574" rIns="91148" bIns="45574"/>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mtClean="0">
                <a:solidFill>
                  <a:prstClr val="black"/>
                </a:solidFill>
              </a:rPr>
              <a:t>Placeholder - presentation title | Date - 6 April, 2006</a:t>
            </a:r>
          </a:p>
        </p:txBody>
      </p:sp>
      <p:sp>
        <p:nvSpPr>
          <p:cNvPr id="199684" name="Rectangle 2"/>
          <p:cNvSpPr>
            <a:spLocks noGrp="1" noRot="1" noChangeAspect="1" noChangeArrowheads="1" noTextEdit="1"/>
          </p:cNvSpPr>
          <p:nvPr>
            <p:ph type="sldImg"/>
          </p:nvPr>
        </p:nvSpPr>
        <p:spPr>
          <a:xfrm>
            <a:off x="403225" y="693738"/>
            <a:ext cx="6178550" cy="3476625"/>
          </a:xfrm>
          <a:ln/>
        </p:spPr>
      </p:sp>
      <p:sp>
        <p:nvSpPr>
          <p:cNvPr id="19968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84E4049-B358-441D-ACA3-733F0E820B06}" type="slidenum">
              <a:rPr lang="en-US" smtClean="0">
                <a:solidFill>
                  <a:prstClr val="black"/>
                </a:solidFill>
              </a:rPr>
              <a:pPr eaLnBrk="1" hangingPunct="1"/>
              <a:t>23</a:t>
            </a:fld>
            <a:endParaRPr lang="en-US" smtClean="0">
              <a:solidFill>
                <a:prstClr val="black"/>
              </a:solidFill>
            </a:endParaRPr>
          </a:p>
        </p:txBody>
      </p:sp>
      <p:sp>
        <p:nvSpPr>
          <p:cNvPr id="199683" name="Rectangle 8"/>
          <p:cNvSpPr>
            <a:spLocks noGrp="1" noChangeArrowheads="1"/>
          </p:cNvSpPr>
          <p:nvPr>
            <p:ph type="ftr" sz="quarter" idx="4"/>
          </p:nvPr>
        </p:nvSpPr>
        <p:spPr>
          <a:xfrm>
            <a:off x="1" y="8805449"/>
            <a:ext cx="3027594" cy="464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148" tIns="45574" rIns="91148" bIns="45574"/>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mtClean="0">
                <a:solidFill>
                  <a:prstClr val="black"/>
                </a:solidFill>
              </a:rPr>
              <a:t>Placeholder - presentation title | Date - 6 April, 2006</a:t>
            </a:r>
          </a:p>
        </p:txBody>
      </p:sp>
      <p:sp>
        <p:nvSpPr>
          <p:cNvPr id="199684" name="Rectangle 2"/>
          <p:cNvSpPr>
            <a:spLocks noGrp="1" noRot="1" noChangeAspect="1" noChangeArrowheads="1" noTextEdit="1"/>
          </p:cNvSpPr>
          <p:nvPr>
            <p:ph type="sldImg"/>
          </p:nvPr>
        </p:nvSpPr>
        <p:spPr>
          <a:xfrm>
            <a:off x="403225" y="693738"/>
            <a:ext cx="6178550" cy="3476625"/>
          </a:xfrm>
          <a:ln/>
        </p:spPr>
      </p:sp>
      <p:sp>
        <p:nvSpPr>
          <p:cNvPr id="19968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84E4049-B358-441D-ACA3-733F0E820B06}" type="slidenum">
              <a:rPr lang="en-US" smtClean="0">
                <a:solidFill>
                  <a:prstClr val="black"/>
                </a:solidFill>
              </a:rPr>
              <a:pPr eaLnBrk="1" hangingPunct="1"/>
              <a:t>24</a:t>
            </a:fld>
            <a:endParaRPr lang="en-US" smtClean="0">
              <a:solidFill>
                <a:prstClr val="black"/>
              </a:solidFill>
            </a:endParaRPr>
          </a:p>
        </p:txBody>
      </p:sp>
      <p:sp>
        <p:nvSpPr>
          <p:cNvPr id="199683" name="Rectangle 8"/>
          <p:cNvSpPr>
            <a:spLocks noGrp="1" noChangeArrowheads="1"/>
          </p:cNvSpPr>
          <p:nvPr>
            <p:ph type="ftr" sz="quarter" idx="4"/>
          </p:nvPr>
        </p:nvSpPr>
        <p:spPr>
          <a:xfrm>
            <a:off x="1" y="8805449"/>
            <a:ext cx="3027594" cy="464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148" tIns="45574" rIns="91148" bIns="45574"/>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mtClean="0">
                <a:solidFill>
                  <a:prstClr val="black"/>
                </a:solidFill>
              </a:rPr>
              <a:t>Placeholder - presentation title | Date - 6 April, 2006</a:t>
            </a:r>
          </a:p>
        </p:txBody>
      </p:sp>
      <p:sp>
        <p:nvSpPr>
          <p:cNvPr id="199684" name="Rectangle 2"/>
          <p:cNvSpPr>
            <a:spLocks noGrp="1" noRot="1" noChangeAspect="1" noChangeArrowheads="1" noTextEdit="1"/>
          </p:cNvSpPr>
          <p:nvPr>
            <p:ph type="sldImg"/>
          </p:nvPr>
        </p:nvSpPr>
        <p:spPr>
          <a:xfrm>
            <a:off x="403225" y="693738"/>
            <a:ext cx="6178550" cy="3476625"/>
          </a:xfrm>
          <a:ln/>
        </p:spPr>
      </p:sp>
      <p:sp>
        <p:nvSpPr>
          <p:cNvPr id="19968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84E4049-B358-441D-ACA3-733F0E820B06}" type="slidenum">
              <a:rPr lang="en-US" smtClean="0">
                <a:solidFill>
                  <a:prstClr val="black"/>
                </a:solidFill>
              </a:rPr>
              <a:pPr eaLnBrk="1" hangingPunct="1"/>
              <a:t>25</a:t>
            </a:fld>
            <a:endParaRPr lang="en-US" smtClean="0">
              <a:solidFill>
                <a:prstClr val="black"/>
              </a:solidFill>
            </a:endParaRPr>
          </a:p>
        </p:txBody>
      </p:sp>
      <p:sp>
        <p:nvSpPr>
          <p:cNvPr id="199683" name="Rectangle 8"/>
          <p:cNvSpPr>
            <a:spLocks noGrp="1" noChangeArrowheads="1"/>
          </p:cNvSpPr>
          <p:nvPr>
            <p:ph type="ftr" sz="quarter" idx="4"/>
          </p:nvPr>
        </p:nvSpPr>
        <p:spPr>
          <a:xfrm>
            <a:off x="1" y="8805449"/>
            <a:ext cx="3027594" cy="464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148" tIns="45574" rIns="91148" bIns="45574"/>
          <a:lstStyle>
            <a:lvl1pPr defTabSz="962114" eaLnBrk="0" hangingPunct="0">
              <a:defRPr>
                <a:solidFill>
                  <a:schemeClr val="tx1"/>
                </a:solidFill>
                <a:latin typeface="Arial" pitchFamily="34" charset="0"/>
                <a:ea typeface="宋体" pitchFamily="2" charset="-122"/>
              </a:defRPr>
            </a:lvl1pPr>
            <a:lvl2pPr marL="740574" indent="-284837" defTabSz="962114" eaLnBrk="0" hangingPunct="0">
              <a:defRPr>
                <a:solidFill>
                  <a:schemeClr val="tx1"/>
                </a:solidFill>
                <a:latin typeface="Arial" pitchFamily="34" charset="0"/>
                <a:ea typeface="宋体" pitchFamily="2" charset="-122"/>
              </a:defRPr>
            </a:lvl2pPr>
            <a:lvl3pPr marL="1139345" indent="-227869" defTabSz="962114" eaLnBrk="0" hangingPunct="0">
              <a:defRPr>
                <a:solidFill>
                  <a:schemeClr val="tx1"/>
                </a:solidFill>
                <a:latin typeface="Arial" pitchFamily="34" charset="0"/>
                <a:ea typeface="宋体" pitchFamily="2" charset="-122"/>
              </a:defRPr>
            </a:lvl3pPr>
            <a:lvl4pPr marL="1595084" indent="-227869" defTabSz="962114" eaLnBrk="0" hangingPunct="0">
              <a:defRPr>
                <a:solidFill>
                  <a:schemeClr val="tx1"/>
                </a:solidFill>
                <a:latin typeface="Arial" pitchFamily="34" charset="0"/>
                <a:ea typeface="宋体" pitchFamily="2" charset="-122"/>
              </a:defRPr>
            </a:lvl4pPr>
            <a:lvl5pPr marL="2050821" indent="-227869" defTabSz="962114" eaLnBrk="0" hangingPunct="0">
              <a:defRPr>
                <a:solidFill>
                  <a:schemeClr val="tx1"/>
                </a:solidFill>
                <a:latin typeface="Arial" pitchFamily="34" charset="0"/>
                <a:ea typeface="宋体" pitchFamily="2" charset="-122"/>
              </a:defRPr>
            </a:lvl5pPr>
            <a:lvl6pPr marL="2506560" indent="-227869" defTabSz="962114" eaLnBrk="0" fontAlgn="base" hangingPunct="0">
              <a:spcBef>
                <a:spcPct val="0"/>
              </a:spcBef>
              <a:spcAft>
                <a:spcPct val="0"/>
              </a:spcAft>
              <a:defRPr>
                <a:solidFill>
                  <a:schemeClr val="tx1"/>
                </a:solidFill>
                <a:latin typeface="Arial" pitchFamily="34" charset="0"/>
                <a:ea typeface="宋体" pitchFamily="2" charset="-122"/>
              </a:defRPr>
            </a:lvl6pPr>
            <a:lvl7pPr marL="2962298" indent="-227869" defTabSz="962114" eaLnBrk="0" fontAlgn="base" hangingPunct="0">
              <a:spcBef>
                <a:spcPct val="0"/>
              </a:spcBef>
              <a:spcAft>
                <a:spcPct val="0"/>
              </a:spcAft>
              <a:defRPr>
                <a:solidFill>
                  <a:schemeClr val="tx1"/>
                </a:solidFill>
                <a:latin typeface="Arial" pitchFamily="34" charset="0"/>
                <a:ea typeface="宋体" pitchFamily="2" charset="-122"/>
              </a:defRPr>
            </a:lvl7pPr>
            <a:lvl8pPr marL="3418036" indent="-227869" defTabSz="962114" eaLnBrk="0" fontAlgn="base" hangingPunct="0">
              <a:spcBef>
                <a:spcPct val="0"/>
              </a:spcBef>
              <a:spcAft>
                <a:spcPct val="0"/>
              </a:spcAft>
              <a:defRPr>
                <a:solidFill>
                  <a:schemeClr val="tx1"/>
                </a:solidFill>
                <a:latin typeface="Arial" pitchFamily="34" charset="0"/>
                <a:ea typeface="宋体" pitchFamily="2" charset="-122"/>
              </a:defRPr>
            </a:lvl8pPr>
            <a:lvl9pPr marL="3873774" indent="-227869" defTabSz="962114"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mtClean="0">
                <a:solidFill>
                  <a:prstClr val="black"/>
                </a:solidFill>
              </a:rPr>
              <a:t>Placeholder - presentation title | Date - 6 April, 2006</a:t>
            </a:r>
          </a:p>
        </p:txBody>
      </p:sp>
      <p:sp>
        <p:nvSpPr>
          <p:cNvPr id="199684" name="Rectangle 2"/>
          <p:cNvSpPr>
            <a:spLocks noGrp="1" noRot="1" noChangeAspect="1" noChangeArrowheads="1" noTextEdit="1"/>
          </p:cNvSpPr>
          <p:nvPr>
            <p:ph type="sldImg"/>
          </p:nvPr>
        </p:nvSpPr>
        <p:spPr>
          <a:xfrm>
            <a:off x="403225" y="693738"/>
            <a:ext cx="6178550" cy="3476625"/>
          </a:xfrm>
          <a:ln/>
        </p:spPr>
      </p:sp>
      <p:sp>
        <p:nvSpPr>
          <p:cNvPr id="19968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26</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2114"/>
            <a:fld id="{04EC0C46-1B45-4B0B-8B57-9395E65706F0}" type="slidenum">
              <a:rPr lang="en-US" smtClean="0">
                <a:solidFill>
                  <a:prstClr val="black"/>
                </a:solidFill>
              </a:rPr>
              <a:pPr defTabSz="962114"/>
              <a:t>27</a:t>
            </a:fld>
            <a:endParaRPr lang="en-US" dirty="0" smtClean="0">
              <a:solidFill>
                <a:prstClr val="black"/>
              </a:solidFill>
            </a:endParaRPr>
          </a:p>
        </p:txBody>
      </p:sp>
      <p:sp>
        <p:nvSpPr>
          <p:cNvPr id="138243" name="Rectangle 8"/>
          <p:cNvSpPr>
            <a:spLocks noGrp="1" noChangeArrowheads="1"/>
          </p:cNvSpPr>
          <p:nvPr>
            <p:ph type="ftr" sz="quarter" idx="4"/>
          </p:nvPr>
        </p:nvSpPr>
        <p:spPr>
          <a:xfrm>
            <a:off x="1" y="8805449"/>
            <a:ext cx="3027594" cy="464068"/>
          </a:xfrm>
          <a:prstGeom prst="rect">
            <a:avLst/>
          </a:prstGeom>
        </p:spPr>
        <p:txBody>
          <a:bodyPr lIns="91148" tIns="45574" rIns="91148" bIns="45574"/>
          <a:lstStyle/>
          <a:p>
            <a:pPr defTabSz="963466">
              <a:defRPr/>
            </a:pPr>
            <a:r>
              <a:rPr lang="en-US" dirty="0" smtClean="0">
                <a:solidFill>
                  <a:prstClr val="black"/>
                </a:solidFill>
              </a:rPr>
              <a:t>Placeholder - presentation title | Date - 6 April, 2006</a:t>
            </a:r>
          </a:p>
        </p:txBody>
      </p:sp>
      <p:sp>
        <p:nvSpPr>
          <p:cNvPr id="208900" name="Rectangle 2"/>
          <p:cNvSpPr>
            <a:spLocks noGrp="1" noRot="1" noChangeAspect="1" noChangeArrowheads="1" noTextEdit="1"/>
          </p:cNvSpPr>
          <p:nvPr>
            <p:ph type="sldImg"/>
          </p:nvPr>
        </p:nvSpPr>
        <p:spPr>
          <a:xfrm>
            <a:off x="403225" y="693738"/>
            <a:ext cx="6178550" cy="3476625"/>
          </a:xfrm>
          <a:ln/>
        </p:spPr>
      </p:sp>
      <p:sp>
        <p:nvSpPr>
          <p:cNvPr id="208901"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egu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bwMode="gray">
          <a:xfrm>
            <a:off x="588963" y="2068516"/>
            <a:ext cx="11093450" cy="2281237"/>
          </a:xfrm>
          <a:prstGeom prst="rect">
            <a:avLst/>
          </a:prstGeom>
        </p:spPr>
        <p:txBody>
          <a:bodyPr anchor="ctr" anchorCtr="0">
            <a:noAutofit/>
          </a:bodyPr>
          <a:lstStyle>
            <a:lvl1pPr marL="0" indent="0">
              <a:buNone/>
              <a:defRPr sz="5400" b="1">
                <a:solidFill>
                  <a:schemeClr val="accent1"/>
                </a:solidFill>
              </a:defRPr>
            </a:lvl1pPr>
          </a:lstStyle>
          <a:p>
            <a:pPr lvl="0"/>
            <a:r>
              <a:rPr lang="en-US" smtClean="0"/>
              <a:t>Click to edit Master text styles</a:t>
            </a:r>
          </a:p>
        </p:txBody>
      </p:sp>
      <p:pic>
        <p:nvPicPr>
          <p:cNvPr id="6" name="Picture 5" descr="concrete-segue_16x9.png"/>
          <p:cNvPicPr>
            <a:picLocks noChangeAspect="1"/>
          </p:cNvPicPr>
          <p:nvPr userDrawn="1"/>
        </p:nvPicPr>
        <p:blipFill>
          <a:blip r:embed="rId2" cstate="email"/>
          <a:stretch>
            <a:fillRect/>
          </a:stretch>
        </p:blipFill>
        <p:spPr>
          <a:xfrm>
            <a:off x="3" y="0"/>
            <a:ext cx="533400" cy="6858000"/>
          </a:xfrm>
          <a:prstGeom prst="rect">
            <a:avLst/>
          </a:prstGeom>
        </p:spPr>
      </p:pic>
    </p:spTree>
    <p:extLst>
      <p:ext uri="{BB962C8B-B14F-4D97-AF65-F5344CB8AC3E}">
        <p14:creationId xmlns:p14="http://schemas.microsoft.com/office/powerpoint/2010/main" xmlns="" val="30907872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594633" y="184151"/>
            <a:ext cx="11147696" cy="506413"/>
          </a:xfrm>
          <a:prstGeom prst="rect">
            <a:avLst/>
          </a:prstGeom>
        </p:spPr>
        <p:txBody>
          <a:bodyPr/>
          <a:lstStyle>
            <a:lvl1pPr>
              <a:defRPr sz="2800"/>
            </a:lvl1pPr>
          </a:lstStyle>
          <a:p>
            <a:r>
              <a:rPr lang="zh-CN" altLang="en-US" dirty="0" smtClean="0"/>
              <a:t>单击此处编辑母版标题样式</a:t>
            </a:r>
            <a:endParaRPr lang="zh-CN" altLang="en-US" dirty="0"/>
          </a:p>
        </p:txBody>
      </p:sp>
      <p:sp>
        <p:nvSpPr>
          <p:cNvPr id="3" name="Content Placeholder 2"/>
          <p:cNvSpPr>
            <a:spLocks noGrp="1"/>
          </p:cNvSpPr>
          <p:nvPr>
            <p:ph idx="1"/>
          </p:nvPr>
        </p:nvSpPr>
        <p:spPr>
          <a:xfrm>
            <a:off x="609444" y="1100143"/>
            <a:ext cx="11348728" cy="4846637"/>
          </a:xfrm>
          <a:prstGeom prst="rect">
            <a:avLst/>
          </a:prstGeom>
        </p:spPr>
        <p:txBody>
          <a:bodyPr/>
          <a:lstStyle>
            <a:lvl1pPr>
              <a:defRPr sz="2400"/>
            </a:lvl1pPr>
            <a:lvl2pPr>
              <a:defRPr sz="2000"/>
            </a:lvl2pPr>
            <a:lvl4pPr>
              <a:defRPr sz="1600"/>
            </a:lvl4pPr>
            <a:lvl5pPr>
              <a:defRPr sz="16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xmlns="" val="203635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Title 1"/>
          <p:cNvSpPr>
            <a:spLocks noGrp="1"/>
          </p:cNvSpPr>
          <p:nvPr>
            <p:ph type="title"/>
          </p:nvPr>
        </p:nvSpPr>
        <p:spPr>
          <a:xfrm>
            <a:off x="594633" y="184151"/>
            <a:ext cx="11147696" cy="506413"/>
          </a:xfrm>
          <a:prstGeom prst="rect">
            <a:avLst/>
          </a:prstGeom>
        </p:spPr>
        <p:txBody>
          <a:bodyPr/>
          <a:lstStyle>
            <a:lvl1pPr>
              <a:defRPr sz="3400"/>
            </a:lvl1pPr>
          </a:lstStyle>
          <a:p>
            <a:r>
              <a:rPr lang="zh-CN" altLang="en-US" dirty="0" smtClean="0"/>
              <a:t>单击此处编辑母版标题样式</a:t>
            </a:r>
            <a:endParaRPr lang="zh-CN" altLang="en-US" dirty="0"/>
          </a:p>
        </p:txBody>
      </p:sp>
      <p:sp>
        <p:nvSpPr>
          <p:cNvPr id="3" name="Text Placeholder 2"/>
          <p:cNvSpPr>
            <a:spLocks noGrp="1"/>
          </p:cNvSpPr>
          <p:nvPr>
            <p:ph type="body" sz="half" idx="1"/>
          </p:nvPr>
        </p:nvSpPr>
        <p:spPr>
          <a:xfrm>
            <a:off x="609441" y="948268"/>
            <a:ext cx="5571732" cy="4998508"/>
          </a:xfrm>
          <a:prstGeom prst="rect">
            <a:avLst/>
          </a:prstGeom>
        </p:spPr>
        <p:txBody>
          <a:bodyPr/>
          <a:lstStyle>
            <a:lvl1pPr>
              <a:defRPr sz="2900"/>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Content Placeholder 3"/>
          <p:cNvSpPr>
            <a:spLocks noGrp="1"/>
          </p:cNvSpPr>
          <p:nvPr>
            <p:ph sz="half" idx="2"/>
          </p:nvPr>
        </p:nvSpPr>
        <p:spPr>
          <a:xfrm>
            <a:off x="6384325" y="948268"/>
            <a:ext cx="5573849" cy="4998508"/>
          </a:xfrm>
          <a:prstGeom prst="rect">
            <a:avLst/>
          </a:prstGeom>
        </p:spPr>
        <p:txBody>
          <a:bodyPr/>
          <a:lstStyle>
            <a:lvl1pPr>
              <a:defRPr sz="2900"/>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xmlns="" val="915869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b="0">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13869490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and Content">
    <p:spTree>
      <p:nvGrpSpPr>
        <p:cNvPr id="1" name=""/>
        <p:cNvGrpSpPr/>
        <p:nvPr/>
      </p:nvGrpSpPr>
      <p:grpSpPr>
        <a:xfrm>
          <a:off x="0" y="0"/>
          <a:ext cx="0" cy="0"/>
          <a:chOff x="0" y="0"/>
          <a:chExt cx="0" cy="0"/>
        </a:xfrm>
      </p:grpSpPr>
      <p:sp>
        <p:nvSpPr>
          <p:cNvPr id="8" name="Text Placeholder 9"/>
          <p:cNvSpPr>
            <a:spLocks noGrp="1"/>
          </p:cNvSpPr>
          <p:nvPr>
            <p:ph idx="1"/>
          </p:nvPr>
        </p:nvSpPr>
        <p:spPr bwMode="gray">
          <a:xfrm>
            <a:off x="568355" y="1252538"/>
            <a:ext cx="10555258"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315627517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with Subtitle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5" y="1863382"/>
            <a:ext cx="10555258"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2"/>
          <p:cNvSpPr>
            <a:spLocks noGrp="1"/>
          </p:cNvSpPr>
          <p:nvPr>
            <p:ph type="body" idx="10"/>
          </p:nvPr>
        </p:nvSpPr>
        <p:spPr bwMode="gray">
          <a:xfrm>
            <a:off x="568356" y="1249827"/>
            <a:ext cx="10555259"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5382251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ll Quote - Notch">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xmlns="" val="0"/>
              </a:ext>
            </a:extLst>
          </a:blip>
          <a:stretch>
            <a:fillRect/>
          </a:stretch>
        </p:blipFill>
        <p:spPr>
          <a:xfrm>
            <a:off x="7270214" y="421420"/>
            <a:ext cx="4410255" cy="4826442"/>
          </a:xfrm>
          <a:prstGeom prst="rect">
            <a:avLst/>
          </a:prstGeom>
        </p:spPr>
      </p:pic>
      <p:sp>
        <p:nvSpPr>
          <p:cNvPr id="4" name="Title Placeholder 1"/>
          <p:cNvSpPr>
            <a:spLocks noGrp="1"/>
          </p:cNvSpPr>
          <p:nvPr>
            <p:ph type="title"/>
          </p:nvPr>
        </p:nvSpPr>
        <p:spPr bwMode="gray">
          <a:xfrm>
            <a:off x="568357" y="442123"/>
            <a:ext cx="6659382" cy="677379"/>
          </a:xfrm>
          <a:prstGeom prst="rect">
            <a:avLst/>
          </a:prstGeom>
        </p:spPr>
        <p:txBody>
          <a:bodyPr vert="horz" lIns="91440" tIns="45720" rIns="91440" bIns="45720" rtlCol="0" anchor="ctr" anchorCtr="0">
            <a:noAutofit/>
          </a:bodyPr>
          <a:lstStyle>
            <a:lvl1pPr>
              <a:defRPr b="0">
                <a:solidFill>
                  <a:srgbClr val="FF0000"/>
                </a:solidFill>
              </a:defRPr>
            </a:lvl1pPr>
          </a:lstStyle>
          <a:p>
            <a:r>
              <a:rPr lang="en-US" dirty="0" smtClean="0"/>
              <a:t>Click to edit Master title style</a:t>
            </a:r>
            <a:endParaRPr lang="en-US" dirty="0"/>
          </a:p>
        </p:txBody>
      </p:sp>
      <p:sp>
        <p:nvSpPr>
          <p:cNvPr id="5" name="Text Placeholder 9"/>
          <p:cNvSpPr>
            <a:spLocks noGrp="1"/>
          </p:cNvSpPr>
          <p:nvPr>
            <p:ph idx="1"/>
          </p:nvPr>
        </p:nvSpPr>
        <p:spPr bwMode="gray">
          <a:xfrm>
            <a:off x="568357" y="1266092"/>
            <a:ext cx="5959667" cy="461106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xmlns="" val="0"/>
              </a:ext>
            </a:extLst>
          </a:blip>
          <a:stretch>
            <a:fillRect/>
          </a:stretch>
        </p:blipFill>
        <p:spPr>
          <a:xfrm>
            <a:off x="6607531" y="3307908"/>
            <a:ext cx="4862125" cy="2727396"/>
          </a:xfrm>
          <a:prstGeom prst="rect">
            <a:avLst/>
          </a:prstGeom>
        </p:spPr>
      </p:pic>
      <p:sp>
        <p:nvSpPr>
          <p:cNvPr id="6" name="Text Placeholder 6"/>
          <p:cNvSpPr>
            <a:spLocks noGrp="1"/>
          </p:cNvSpPr>
          <p:nvPr>
            <p:ph type="body" sz="quarter" idx="12" hasCustomPrompt="1"/>
          </p:nvPr>
        </p:nvSpPr>
        <p:spPr bwMode="gray">
          <a:xfrm>
            <a:off x="7390475" y="548641"/>
            <a:ext cx="4191001" cy="4476584"/>
          </a:xfrm>
          <a:prstGeom prst="rect">
            <a:avLst/>
          </a:prstGeom>
        </p:spPr>
        <p:txBody>
          <a:bodyPr anchor="ctr" anchorCtr="0"/>
          <a:lstStyle>
            <a:lvl1pPr marL="0" indent="0" algn="ctr">
              <a:buNone/>
              <a:defRPr sz="3600" b="1">
                <a:solidFill>
                  <a:schemeClr val="tx2"/>
                </a:solidFill>
              </a:defRPr>
            </a:lvl1pPr>
            <a:lvl2pPr marL="341312" indent="0">
              <a:buNone/>
              <a:defRPr/>
            </a:lvl2pPr>
            <a:lvl3pPr marL="628650" indent="0">
              <a:buNone/>
              <a:defRPr/>
            </a:lvl3pPr>
            <a:lvl4pPr marL="858837" indent="0">
              <a:buNone/>
              <a:defRPr/>
            </a:lvl4pPr>
            <a:lvl5pPr marL="1089025" indent="0">
              <a:buNone/>
              <a:defRPr/>
            </a:lvl5pPr>
          </a:lstStyle>
          <a:p>
            <a:pPr lvl="0"/>
            <a:r>
              <a:rPr lang="en-US" dirty="0" smtClean="0"/>
              <a:t>“Click to Add Pull Quote”</a:t>
            </a:r>
          </a:p>
        </p:txBody>
      </p:sp>
      <p:sp>
        <p:nvSpPr>
          <p:cNvPr id="9" name="Subtitle 2"/>
          <p:cNvSpPr>
            <a:spLocks noGrp="1"/>
          </p:cNvSpPr>
          <p:nvPr>
            <p:ph type="subTitle" idx="13" hasCustomPrompt="1"/>
          </p:nvPr>
        </p:nvSpPr>
        <p:spPr bwMode="gray">
          <a:xfrm rot="14635">
            <a:off x="6682314" y="5128657"/>
            <a:ext cx="4711976" cy="863095"/>
          </a:xfrm>
          <a:prstGeom prst="rect">
            <a:avLst/>
          </a:prstGeom>
        </p:spPr>
        <p:txBody>
          <a:bodyPr anchor="ctr" anchorCtr="0">
            <a:noAutofit/>
          </a:bodyPr>
          <a:lstStyle>
            <a:lvl1pPr marL="0" indent="0" algn="l">
              <a:lnSpc>
                <a:spcPct val="95000"/>
              </a:lnSpc>
              <a:buNone/>
              <a:defRPr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text</a:t>
            </a:r>
            <a:endParaRPr lang="en-US" dirty="0"/>
          </a:p>
        </p:txBody>
      </p:sp>
    </p:spTree>
    <p:extLst>
      <p:ext uri="{BB962C8B-B14F-4D97-AF65-F5344CB8AC3E}">
        <p14:creationId xmlns:p14="http://schemas.microsoft.com/office/powerpoint/2010/main" xmlns="" val="29757121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4" name="Text Placeholder 9"/>
          <p:cNvSpPr>
            <a:spLocks noGrp="1"/>
          </p:cNvSpPr>
          <p:nvPr>
            <p:ph idx="1"/>
          </p:nvPr>
        </p:nvSpPr>
        <p:spPr bwMode="gray">
          <a:xfrm>
            <a:off x="568358" y="1252538"/>
            <a:ext cx="5438745"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hasCustomPrompt="1"/>
          </p:nvPr>
        </p:nvSpPr>
        <p:spPr bwMode="gray">
          <a:xfrm>
            <a:off x="568358" y="442123"/>
            <a:ext cx="5438745" cy="677379"/>
          </a:xfrm>
          <a:prstGeom prst="rect">
            <a:avLst/>
          </a:prstGeom>
        </p:spPr>
        <p:txBody>
          <a:bodyPr vert="horz" lIns="91440" tIns="45720" rIns="91440" bIns="45720" rtlCol="0" anchor="ctr" anchorCtr="0">
            <a:noAutofit/>
          </a:bodyPr>
          <a:lstStyle>
            <a:lvl1pPr>
              <a:defRPr sz="3200" b="0">
                <a:solidFill>
                  <a:srgbClr val="FF0000"/>
                </a:solidFill>
              </a:defRPr>
            </a:lvl1pPr>
          </a:lstStyle>
          <a:p>
            <a:r>
              <a:rPr lang="en-US" dirty="0" smtClean="0"/>
              <a:t>Click to add text</a:t>
            </a:r>
            <a:endParaRPr lang="en-US" dirty="0"/>
          </a:p>
        </p:txBody>
      </p:sp>
      <p:sp>
        <p:nvSpPr>
          <p:cNvPr id="16" name="Text Placeholder 9"/>
          <p:cNvSpPr>
            <a:spLocks noGrp="1"/>
          </p:cNvSpPr>
          <p:nvPr>
            <p:ph idx="10"/>
          </p:nvPr>
        </p:nvSpPr>
        <p:spPr bwMode="gray">
          <a:xfrm>
            <a:off x="6215063" y="1252538"/>
            <a:ext cx="5492749"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hasCustomPrompt="1"/>
          </p:nvPr>
        </p:nvSpPr>
        <p:spPr bwMode="gray">
          <a:xfrm>
            <a:off x="6220687" y="445095"/>
            <a:ext cx="5487126" cy="682952"/>
          </a:xfrm>
          <a:prstGeom prst="rect">
            <a:avLst/>
          </a:prstGeom>
        </p:spPr>
        <p:txBody>
          <a:bodyPr anchor="ctr" anchorCtr="0">
            <a:noAutofit/>
          </a:bodyPr>
          <a:lstStyle>
            <a:lvl1pPr marL="0" indent="0" algn="l" defTabSz="914400" rtl="0" eaLnBrk="1" latinLnBrk="0" hangingPunct="1">
              <a:spcBef>
                <a:spcPct val="0"/>
              </a:spcBef>
              <a:buNone/>
              <a:defRPr lang="en-US" sz="3200" b="0" kern="1200" dirty="0">
                <a:solidFill>
                  <a:srgbClr val="FF0000"/>
                </a:solidFill>
                <a:latin typeface="+mj-lt"/>
                <a:ea typeface="+mj-ea"/>
                <a:cs typeface="+mj-cs"/>
              </a:defRPr>
            </a:lvl1pPr>
          </a:lstStyle>
          <a:p>
            <a:pPr lvl="0"/>
            <a:r>
              <a:rPr lang="en-US" dirty="0" smtClean="0"/>
              <a:t>Click to add text</a:t>
            </a:r>
            <a:endParaRPr lang="en-US" dirty="0"/>
          </a:p>
        </p:txBody>
      </p:sp>
    </p:spTree>
    <p:extLst>
      <p:ext uri="{BB962C8B-B14F-4D97-AF65-F5344CB8AC3E}">
        <p14:creationId xmlns:p14="http://schemas.microsoft.com/office/powerpoint/2010/main" xmlns="" val="361947604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17" name="Text Placeholder 9"/>
          <p:cNvSpPr>
            <a:spLocks noGrp="1"/>
          </p:cNvSpPr>
          <p:nvPr>
            <p:ph idx="1"/>
          </p:nvPr>
        </p:nvSpPr>
        <p:spPr bwMode="gray">
          <a:xfrm>
            <a:off x="560997" y="1252538"/>
            <a:ext cx="3626828"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Text Placeholder 9"/>
          <p:cNvSpPr>
            <a:spLocks noGrp="1"/>
          </p:cNvSpPr>
          <p:nvPr>
            <p:ph idx="10"/>
          </p:nvPr>
        </p:nvSpPr>
        <p:spPr bwMode="gray">
          <a:xfrm>
            <a:off x="4325457" y="1252538"/>
            <a:ext cx="3631093"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9"/>
          <p:cNvSpPr>
            <a:spLocks noGrp="1"/>
          </p:cNvSpPr>
          <p:nvPr>
            <p:ph idx="11"/>
          </p:nvPr>
        </p:nvSpPr>
        <p:spPr bwMode="gray">
          <a:xfrm>
            <a:off x="8089919" y="1252538"/>
            <a:ext cx="3609351"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ext Placeholder 2"/>
          <p:cNvSpPr>
            <a:spLocks noGrp="1"/>
          </p:cNvSpPr>
          <p:nvPr>
            <p:ph type="body" sz="quarter" idx="12"/>
          </p:nvPr>
        </p:nvSpPr>
        <p:spPr bwMode="gray">
          <a:xfrm>
            <a:off x="560391" y="447676"/>
            <a:ext cx="3627437"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
        <p:nvSpPr>
          <p:cNvPr id="5" name="Text Placeholder 4"/>
          <p:cNvSpPr>
            <a:spLocks noGrp="1"/>
          </p:cNvSpPr>
          <p:nvPr>
            <p:ph type="body" sz="quarter" idx="13"/>
          </p:nvPr>
        </p:nvSpPr>
        <p:spPr bwMode="gray">
          <a:xfrm>
            <a:off x="4325941" y="447675"/>
            <a:ext cx="3630612"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
        <p:nvSpPr>
          <p:cNvPr id="8" name="Text Placeholder 7"/>
          <p:cNvSpPr>
            <a:spLocks noGrp="1"/>
          </p:cNvSpPr>
          <p:nvPr>
            <p:ph type="body" sz="quarter" idx="14"/>
          </p:nvPr>
        </p:nvSpPr>
        <p:spPr bwMode="gray">
          <a:xfrm>
            <a:off x="8093075" y="447676"/>
            <a:ext cx="3614738"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Tree>
    <p:extLst>
      <p:ext uri="{BB962C8B-B14F-4D97-AF65-F5344CB8AC3E}">
        <p14:creationId xmlns:p14="http://schemas.microsoft.com/office/powerpoint/2010/main" xmlns="" val="41992697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email"/>
          <a:stretch>
            <a:fillRect/>
          </a:stretch>
        </p:blipFill>
        <p:spPr bwMode="gray">
          <a:xfrm>
            <a:off x="1" y="893"/>
            <a:ext cx="12188823" cy="6856212"/>
          </a:xfrm>
          <a:prstGeom prst="rect">
            <a:avLst/>
          </a:prstGeom>
        </p:spPr>
      </p:pic>
      <p:sp>
        <p:nvSpPr>
          <p:cNvPr id="2" name="Title 1"/>
          <p:cNvSpPr>
            <a:spLocks noGrp="1"/>
          </p:cNvSpPr>
          <p:nvPr>
            <p:ph type="ctrTitle" hasCustomPrompt="1"/>
          </p:nvPr>
        </p:nvSpPr>
        <p:spPr bwMode="gray">
          <a:xfrm rot="21383840">
            <a:off x="1682914" y="2807095"/>
            <a:ext cx="9202265" cy="1470025"/>
          </a:xfrm>
          <a:prstGeom prst="rect">
            <a:avLst/>
          </a:prstGeom>
        </p:spPr>
        <p:txBody>
          <a:bodyPr anchor="ctr" anchorCtr="0">
            <a:noAutofit/>
          </a:bodyPr>
          <a:lstStyle>
            <a:lvl1pPr>
              <a:lnSpc>
                <a:spcPct val="95000"/>
              </a:lnSpc>
              <a:defRPr sz="5400" b="1"/>
            </a:lvl1pPr>
          </a:lstStyle>
          <a:p>
            <a:r>
              <a:rPr lang="en-US" dirty="0" smtClean="0"/>
              <a:t>Click to Add Title</a:t>
            </a:r>
            <a:endParaRPr lang="en-US" dirty="0"/>
          </a:p>
        </p:txBody>
      </p:sp>
      <p:sp>
        <p:nvSpPr>
          <p:cNvPr id="3" name="Subtitle 2"/>
          <p:cNvSpPr>
            <a:spLocks noGrp="1"/>
          </p:cNvSpPr>
          <p:nvPr>
            <p:ph type="subTitle" idx="1"/>
          </p:nvPr>
        </p:nvSpPr>
        <p:spPr bwMode="gray">
          <a:xfrm rot="21398475">
            <a:off x="4469008" y="4876106"/>
            <a:ext cx="6152627" cy="924940"/>
          </a:xfrm>
          <a:prstGeom prst="rect">
            <a:avLst/>
          </a:prstGeom>
        </p:spPr>
        <p:txBody>
          <a:bodyPr anchor="ctr" anchorCtr="0">
            <a:noAutofit/>
          </a:bodyPr>
          <a:lstStyle>
            <a:lvl1pPr marL="0" indent="0" algn="l">
              <a:lnSpc>
                <a:spcPct val="95000"/>
              </a:lnSpc>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xmlns="" val="296381073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gue Slide">
    <p:spTree>
      <p:nvGrpSpPr>
        <p:cNvPr id="1" name=""/>
        <p:cNvGrpSpPr/>
        <p:nvPr/>
      </p:nvGrpSpPr>
      <p:grpSpPr>
        <a:xfrm>
          <a:off x="0" y="0"/>
          <a:ext cx="0" cy="0"/>
          <a:chOff x="0" y="0"/>
          <a:chExt cx="0" cy="0"/>
        </a:xfrm>
      </p:grpSpPr>
      <p:pic>
        <p:nvPicPr>
          <p:cNvPr id="6" name="Picture 5" descr="NoTexture_Segue.png"/>
          <p:cNvPicPr>
            <a:picLocks noChangeAspect="1"/>
          </p:cNvPicPr>
          <p:nvPr userDrawn="1"/>
        </p:nvPicPr>
        <p:blipFill>
          <a:blip r:embed="rId2" cstate="email"/>
          <a:stretch>
            <a:fillRect/>
          </a:stretch>
        </p:blipFill>
        <p:spPr>
          <a:xfrm>
            <a:off x="0" y="0"/>
            <a:ext cx="510540" cy="6858000"/>
          </a:xfrm>
          <a:prstGeom prst="rect">
            <a:avLst/>
          </a:prstGeom>
        </p:spPr>
      </p:pic>
      <p:sp>
        <p:nvSpPr>
          <p:cNvPr id="5" name="Text Placeholder 4"/>
          <p:cNvSpPr>
            <a:spLocks noGrp="1"/>
          </p:cNvSpPr>
          <p:nvPr>
            <p:ph type="body" sz="quarter" idx="10"/>
          </p:nvPr>
        </p:nvSpPr>
        <p:spPr bwMode="gray">
          <a:xfrm>
            <a:off x="588963" y="2068516"/>
            <a:ext cx="11093450" cy="2281237"/>
          </a:xfrm>
          <a:prstGeom prst="rect">
            <a:avLst/>
          </a:prstGeom>
        </p:spPr>
        <p:txBody>
          <a:bodyPr anchor="ctr" anchorCtr="0">
            <a:noAutofit/>
          </a:bodyPr>
          <a:lstStyle>
            <a:lvl1pPr marL="0" indent="0">
              <a:buNone/>
              <a:defRPr sz="5400" b="1">
                <a:solidFill>
                  <a:schemeClr val="accent1"/>
                </a:solidFill>
              </a:defRPr>
            </a:lvl1pPr>
          </a:lstStyle>
          <a:p>
            <a:pPr lvl="0"/>
            <a:endParaRPr lang="en-US" dirty="0"/>
          </a:p>
        </p:txBody>
      </p:sp>
    </p:spTree>
    <p:extLst>
      <p:ext uri="{BB962C8B-B14F-4D97-AF65-F5344CB8AC3E}">
        <p14:creationId xmlns:p14="http://schemas.microsoft.com/office/powerpoint/2010/main" xmlns="" val="30907872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smtClean="0"/>
              <a:t>Click to edit Master title style</a:t>
            </a:r>
            <a:endParaRPr lang="en-US" dirty="0"/>
          </a:p>
        </p:txBody>
      </p:sp>
    </p:spTree>
    <p:extLst>
      <p:ext uri="{BB962C8B-B14F-4D97-AF65-F5344CB8AC3E}">
        <p14:creationId xmlns:p14="http://schemas.microsoft.com/office/powerpoint/2010/main" xmlns="" val="11565185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Tree>
    <p:extLst>
      <p:ext uri="{BB962C8B-B14F-4D97-AF65-F5344CB8AC3E}">
        <p14:creationId xmlns:p14="http://schemas.microsoft.com/office/powerpoint/2010/main" xmlns="" val="115651856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and Content">
    <p:spTree>
      <p:nvGrpSpPr>
        <p:cNvPr id="1" name=""/>
        <p:cNvGrpSpPr/>
        <p:nvPr/>
      </p:nvGrpSpPr>
      <p:grpSpPr>
        <a:xfrm>
          <a:off x="0" y="0"/>
          <a:ext cx="0" cy="0"/>
          <a:chOff x="0" y="0"/>
          <a:chExt cx="0" cy="0"/>
        </a:xfrm>
      </p:grpSpPr>
      <p:sp>
        <p:nvSpPr>
          <p:cNvPr id="8" name="Text Placeholder 9"/>
          <p:cNvSpPr>
            <a:spLocks noGrp="1"/>
          </p:cNvSpPr>
          <p:nvPr>
            <p:ph idx="1"/>
          </p:nvPr>
        </p:nvSpPr>
        <p:spPr bwMode="gray">
          <a:xfrm>
            <a:off x="568355" y="1252538"/>
            <a:ext cx="10555258"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Tree>
    <p:extLst>
      <p:ext uri="{BB962C8B-B14F-4D97-AF65-F5344CB8AC3E}">
        <p14:creationId xmlns:p14="http://schemas.microsoft.com/office/powerpoint/2010/main" xmlns="" val="315627517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with Subtitle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5" y="1863382"/>
            <a:ext cx="10555258"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2"/>
          <p:cNvSpPr>
            <a:spLocks noGrp="1"/>
          </p:cNvSpPr>
          <p:nvPr>
            <p:ph type="body" idx="10"/>
          </p:nvPr>
        </p:nvSpPr>
        <p:spPr bwMode="gray">
          <a:xfrm>
            <a:off x="568356" y="1249827"/>
            <a:ext cx="10555259"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Tree>
    <p:extLst>
      <p:ext uri="{BB962C8B-B14F-4D97-AF65-F5344CB8AC3E}">
        <p14:creationId xmlns:p14="http://schemas.microsoft.com/office/powerpoint/2010/main" xmlns="" val="53822516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duct and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4" y="1863382"/>
            <a:ext cx="5999159"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2"/>
          <p:cNvSpPr>
            <a:spLocks noGrp="1"/>
          </p:cNvSpPr>
          <p:nvPr>
            <p:ph type="body" idx="10"/>
          </p:nvPr>
        </p:nvSpPr>
        <p:spPr bwMode="gray">
          <a:xfrm>
            <a:off x="568355" y="1249827"/>
            <a:ext cx="6002383"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Tree>
    <p:extLst>
      <p:ext uri="{BB962C8B-B14F-4D97-AF65-F5344CB8AC3E}">
        <p14:creationId xmlns:p14="http://schemas.microsoft.com/office/powerpoint/2010/main" xmlns="" val="425154219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ote Slide">
    <p:spTree>
      <p:nvGrpSpPr>
        <p:cNvPr id="1" name=""/>
        <p:cNvGrpSpPr/>
        <p:nvPr/>
      </p:nvGrpSpPr>
      <p:grpSpPr>
        <a:xfrm>
          <a:off x="0" y="0"/>
          <a:ext cx="0" cy="0"/>
          <a:chOff x="0" y="0"/>
          <a:chExt cx="0" cy="0"/>
        </a:xfrm>
      </p:grpSpPr>
      <p:pic>
        <p:nvPicPr>
          <p:cNvPr id="10" name="Picture 9" descr="NoTexture_Quote-03.png"/>
          <p:cNvPicPr>
            <a:picLocks noChangeAspect="1"/>
          </p:cNvPicPr>
          <p:nvPr userDrawn="1"/>
        </p:nvPicPr>
        <p:blipFill>
          <a:blip r:embed="rId2" cstate="email"/>
          <a:stretch>
            <a:fillRect/>
          </a:stretch>
        </p:blipFill>
        <p:spPr>
          <a:xfrm>
            <a:off x="1067850" y="1101384"/>
            <a:ext cx="10264140" cy="4831080"/>
          </a:xfrm>
          <a:prstGeom prst="rect">
            <a:avLst/>
          </a:prstGeom>
        </p:spPr>
      </p:pic>
      <p:sp>
        <p:nvSpPr>
          <p:cNvPr id="7" name="Title 1"/>
          <p:cNvSpPr>
            <a:spLocks noGrp="1"/>
          </p:cNvSpPr>
          <p:nvPr>
            <p:ph type="ctrTitle" hasCustomPrompt="1"/>
          </p:nvPr>
        </p:nvSpPr>
        <p:spPr bwMode="gray">
          <a:xfrm rot="21383840">
            <a:off x="1334555" y="1644802"/>
            <a:ext cx="9204272" cy="2786105"/>
          </a:xfrm>
          <a:prstGeom prst="rect">
            <a:avLst/>
          </a:prstGeom>
        </p:spPr>
        <p:txBody>
          <a:bodyPr anchor="ctr" anchorCtr="0">
            <a:noAutofit/>
          </a:bodyPr>
          <a:lstStyle>
            <a:lvl1pPr marL="341313" indent="-341313">
              <a:lnSpc>
                <a:spcPct val="95000"/>
              </a:lnSpc>
              <a:defRPr sz="5400" b="1"/>
            </a:lvl1pPr>
          </a:lstStyle>
          <a:p>
            <a:r>
              <a:rPr lang="en-US" dirty="0" smtClean="0"/>
              <a:t>“Click to add quote”</a:t>
            </a:r>
            <a:endParaRPr lang="en-US" dirty="0"/>
          </a:p>
        </p:txBody>
      </p:sp>
      <p:sp>
        <p:nvSpPr>
          <p:cNvPr id="8" name="Subtitle 2"/>
          <p:cNvSpPr>
            <a:spLocks noGrp="1"/>
          </p:cNvSpPr>
          <p:nvPr>
            <p:ph type="subTitle" idx="1" hasCustomPrompt="1"/>
          </p:nvPr>
        </p:nvSpPr>
        <p:spPr bwMode="gray">
          <a:xfrm rot="21398475">
            <a:off x="4478011" y="4645894"/>
            <a:ext cx="6624978" cy="924940"/>
          </a:xfrm>
          <a:prstGeom prst="rect">
            <a:avLst/>
          </a:prstGeom>
        </p:spPr>
        <p:txBody>
          <a:bodyPr anchor="ctr" anchorCtr="0">
            <a:noAutofit/>
          </a:bodyPr>
          <a:lstStyle>
            <a:lvl1pPr marL="0" indent="0" algn="l">
              <a:lnSpc>
                <a:spcPct val="95000"/>
              </a:lnSpc>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text</a:t>
            </a:r>
            <a:endParaRPr lang="en-US" dirty="0"/>
          </a:p>
        </p:txBody>
      </p:sp>
    </p:spTree>
    <p:extLst>
      <p:ext uri="{BB962C8B-B14F-4D97-AF65-F5344CB8AC3E}">
        <p14:creationId xmlns:p14="http://schemas.microsoft.com/office/powerpoint/2010/main" xmlns="" val="103624741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hotography + Quot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stretch>
            <a:fillRect/>
          </a:stretch>
        </p:blipFill>
        <p:spPr bwMode="gray">
          <a:xfrm>
            <a:off x="6348322" y="0"/>
            <a:ext cx="5852160" cy="6858000"/>
          </a:xfrm>
          <a:prstGeom prst="rect">
            <a:avLst/>
          </a:prstGeom>
        </p:spPr>
      </p:pic>
      <p:pic>
        <p:nvPicPr>
          <p:cNvPr id="7" name="Picture 6" descr="NoTexture_PullQuote.png"/>
          <p:cNvPicPr>
            <a:picLocks noChangeAspect="1"/>
          </p:cNvPicPr>
          <p:nvPr userDrawn="1"/>
        </p:nvPicPr>
        <p:blipFill>
          <a:blip r:embed="rId3" cstate="email"/>
          <a:stretch>
            <a:fillRect/>
          </a:stretch>
        </p:blipFill>
        <p:spPr>
          <a:xfrm>
            <a:off x="5617869" y="3103685"/>
            <a:ext cx="5299886" cy="2955388"/>
          </a:xfrm>
          <a:prstGeom prst="rect">
            <a:avLst/>
          </a:prstGeom>
        </p:spPr>
      </p:pic>
      <p:sp>
        <p:nvSpPr>
          <p:cNvPr id="4" name="Title 1"/>
          <p:cNvSpPr>
            <a:spLocks noGrp="1"/>
          </p:cNvSpPr>
          <p:nvPr>
            <p:ph type="ctrTitle" hasCustomPrompt="1"/>
          </p:nvPr>
        </p:nvSpPr>
        <p:spPr bwMode="gray">
          <a:xfrm>
            <a:off x="367470" y="610758"/>
            <a:ext cx="5224438" cy="5824225"/>
          </a:xfrm>
          <a:prstGeom prst="rect">
            <a:avLst/>
          </a:prstGeom>
        </p:spPr>
        <p:txBody>
          <a:bodyPr anchor="ctr" anchorCtr="0">
            <a:noAutofit/>
          </a:bodyPr>
          <a:lstStyle>
            <a:lvl1pPr marL="261938" indent="-261938">
              <a:lnSpc>
                <a:spcPct val="95000"/>
              </a:lnSpc>
              <a:defRPr sz="4000" b="1">
                <a:solidFill>
                  <a:schemeClr val="tx2"/>
                </a:solidFill>
              </a:defRPr>
            </a:lvl1pPr>
          </a:lstStyle>
          <a:p>
            <a:r>
              <a:rPr lang="en-US" dirty="0" smtClean="0"/>
              <a:t>“	Click to add quote”</a:t>
            </a:r>
            <a:endParaRPr lang="en-US" dirty="0"/>
          </a:p>
        </p:txBody>
      </p:sp>
      <p:sp>
        <p:nvSpPr>
          <p:cNvPr id="5" name="Subtitle 2"/>
          <p:cNvSpPr>
            <a:spLocks noGrp="1"/>
          </p:cNvSpPr>
          <p:nvPr>
            <p:ph type="subTitle" idx="1" hasCustomPrompt="1"/>
          </p:nvPr>
        </p:nvSpPr>
        <p:spPr bwMode="gray">
          <a:xfrm rot="14635">
            <a:off x="5682200" y="5058738"/>
            <a:ext cx="5058883" cy="924940"/>
          </a:xfrm>
          <a:prstGeom prst="rect">
            <a:avLst/>
          </a:prstGeom>
        </p:spPr>
        <p:txBody>
          <a:bodyPr anchor="ctr" anchorCtr="0">
            <a:noAutofit/>
          </a:bodyPr>
          <a:lstStyle>
            <a:lvl1pPr marL="0" indent="0" algn="l">
              <a:lnSpc>
                <a:spcPct val="95000"/>
              </a:lnSpc>
              <a:buNone/>
              <a:defRPr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text</a:t>
            </a:r>
            <a:endParaRPr lang="en-US" dirty="0"/>
          </a:p>
        </p:txBody>
      </p:sp>
    </p:spTree>
    <p:extLst>
      <p:ext uri="{BB962C8B-B14F-4D97-AF65-F5344CB8AC3E}">
        <p14:creationId xmlns:p14="http://schemas.microsoft.com/office/powerpoint/2010/main" xmlns="" val="217176185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nk Layout">
    <p:spTree>
      <p:nvGrpSpPr>
        <p:cNvPr id="1" name=""/>
        <p:cNvGrpSpPr/>
        <p:nvPr/>
      </p:nvGrpSpPr>
      <p:grpSpPr>
        <a:xfrm>
          <a:off x="0" y="0"/>
          <a:ext cx="0" cy="0"/>
          <a:chOff x="0" y="0"/>
          <a:chExt cx="0" cy="0"/>
        </a:xfrm>
      </p:grpSpPr>
      <p:sp>
        <p:nvSpPr>
          <p:cNvPr id="6" name="TextBox 5"/>
          <p:cNvSpPr txBox="1"/>
          <p:nvPr userDrawn="1"/>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7" name="TextBox 6"/>
          <p:cNvSpPr txBox="1"/>
          <p:nvPr userDrawn="1"/>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8" name="Picture 2"/>
          <p:cNvPicPr>
            <a:picLocks noChangeAspect="1" noChangeArrowheads="1"/>
          </p:cNvPicPr>
          <p:nvPr userDrawn="1"/>
        </p:nvPicPr>
        <p:blipFill>
          <a:blip r:embed="rId2" cstate="email"/>
          <a:srcRect/>
          <a:stretch>
            <a:fillRect/>
          </a:stretch>
        </p:blipFill>
        <p:spPr bwMode="gray">
          <a:xfrm>
            <a:off x="10133733" y="6148593"/>
            <a:ext cx="1692621" cy="5802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4743456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losing">
    <p:spTree>
      <p:nvGrpSpPr>
        <p:cNvPr id="1" name=""/>
        <p:cNvGrpSpPr/>
        <p:nvPr/>
      </p:nvGrpSpPr>
      <p:grpSpPr>
        <a:xfrm>
          <a:off x="0" y="0"/>
          <a:ext cx="0" cy="0"/>
          <a:chOff x="0" y="0"/>
          <a:chExt cx="0" cy="0"/>
        </a:xfrm>
      </p:grpSpPr>
      <p:pic>
        <p:nvPicPr>
          <p:cNvPr id="3" name="Picture 2" descr="NoTexture_Closing.png"/>
          <p:cNvPicPr>
            <a:picLocks noChangeAspect="1"/>
          </p:cNvPicPr>
          <p:nvPr userDrawn="1"/>
        </p:nvPicPr>
        <p:blipFill>
          <a:blip r:embed="rId2" cstate="email"/>
          <a:stretch>
            <a:fillRect/>
          </a:stretch>
        </p:blipFill>
        <p:spPr>
          <a:xfrm>
            <a:off x="0" y="2975198"/>
            <a:ext cx="12188825" cy="876072"/>
          </a:xfrm>
          <a:prstGeom prst="rect">
            <a:avLst/>
          </a:prstGeom>
        </p:spPr>
      </p:pic>
    </p:spTree>
    <p:extLst>
      <p:ext uri="{BB962C8B-B14F-4D97-AF65-F5344CB8AC3E}">
        <p14:creationId xmlns:p14="http://schemas.microsoft.com/office/powerpoint/2010/main" xmlns="" val="199377353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b="0">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13869490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Only and Content">
    <p:spTree>
      <p:nvGrpSpPr>
        <p:cNvPr id="1" name=""/>
        <p:cNvGrpSpPr/>
        <p:nvPr/>
      </p:nvGrpSpPr>
      <p:grpSpPr>
        <a:xfrm>
          <a:off x="0" y="0"/>
          <a:ext cx="0" cy="0"/>
          <a:chOff x="0" y="0"/>
          <a:chExt cx="0" cy="0"/>
        </a:xfrm>
      </p:grpSpPr>
      <p:sp>
        <p:nvSpPr>
          <p:cNvPr id="8" name="Text Placeholder 9"/>
          <p:cNvSpPr>
            <a:spLocks noGrp="1"/>
          </p:cNvSpPr>
          <p:nvPr>
            <p:ph idx="1"/>
          </p:nvPr>
        </p:nvSpPr>
        <p:spPr bwMode="gray">
          <a:xfrm>
            <a:off x="568355" y="1252538"/>
            <a:ext cx="10555258"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31562751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and Content">
    <p:spTree>
      <p:nvGrpSpPr>
        <p:cNvPr id="1" name=""/>
        <p:cNvGrpSpPr/>
        <p:nvPr/>
      </p:nvGrpSpPr>
      <p:grpSpPr>
        <a:xfrm>
          <a:off x="0" y="0"/>
          <a:ext cx="0" cy="0"/>
          <a:chOff x="0" y="0"/>
          <a:chExt cx="0" cy="0"/>
        </a:xfrm>
      </p:grpSpPr>
      <p:sp>
        <p:nvSpPr>
          <p:cNvPr id="8" name="Text Placeholder 9"/>
          <p:cNvSpPr>
            <a:spLocks noGrp="1"/>
          </p:cNvSpPr>
          <p:nvPr>
            <p:ph idx="1"/>
          </p:nvPr>
        </p:nvSpPr>
        <p:spPr bwMode="gray">
          <a:xfrm>
            <a:off x="568355" y="1252538"/>
            <a:ext cx="10555258"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dirty="0" smtClean="0"/>
              <a:t>Click to edit Master title style</a:t>
            </a:r>
            <a:endParaRPr lang="en-US" dirty="0"/>
          </a:p>
        </p:txBody>
      </p:sp>
    </p:spTree>
    <p:extLst>
      <p:ext uri="{BB962C8B-B14F-4D97-AF65-F5344CB8AC3E}">
        <p14:creationId xmlns:p14="http://schemas.microsoft.com/office/powerpoint/2010/main" xmlns="" val="315627517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with Subtitle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5" y="1863382"/>
            <a:ext cx="10555258"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2"/>
          <p:cNvSpPr>
            <a:spLocks noGrp="1"/>
          </p:cNvSpPr>
          <p:nvPr>
            <p:ph type="body" idx="10"/>
          </p:nvPr>
        </p:nvSpPr>
        <p:spPr bwMode="gray">
          <a:xfrm>
            <a:off x="568356" y="1249827"/>
            <a:ext cx="10555259"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lvl1pPr>
              <a:defRPr>
                <a:solidFill>
                  <a:srgbClr val="FF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53822516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ull Quote - Notch">
    <p:spTree>
      <p:nvGrpSpPr>
        <p:cNvPr id="1" name=""/>
        <p:cNvGrpSpPr/>
        <p:nvPr/>
      </p:nvGrpSpPr>
      <p:grpSpPr>
        <a:xfrm>
          <a:off x="0" y="0"/>
          <a:ext cx="0" cy="0"/>
          <a:chOff x="0" y="0"/>
          <a:chExt cx="0" cy="0"/>
        </a:xfrm>
      </p:grpSpPr>
      <p:sp>
        <p:nvSpPr>
          <p:cNvPr id="11" name="Rectangle 10"/>
          <p:cNvSpPr/>
          <p:nvPr userDrawn="1"/>
        </p:nvSpPr>
        <p:spPr>
          <a:xfrm>
            <a:off x="7271238" y="413236"/>
            <a:ext cx="4407408" cy="48280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p:cNvSpPr>
            <a:spLocks noGrp="1"/>
          </p:cNvSpPr>
          <p:nvPr>
            <p:ph type="title"/>
          </p:nvPr>
        </p:nvSpPr>
        <p:spPr bwMode="gray">
          <a:xfrm>
            <a:off x="568357" y="442123"/>
            <a:ext cx="6659382" cy="677379"/>
          </a:xfrm>
          <a:prstGeom prst="rect">
            <a:avLst/>
          </a:prstGeom>
        </p:spPr>
        <p:txBody>
          <a:bodyPr vert="horz" lIns="91440" tIns="45720" rIns="91440" bIns="45720" rtlCol="0" anchor="ctr" anchorCtr="0">
            <a:noAutofit/>
          </a:bodyPr>
          <a:lstStyle>
            <a:lvl1pPr>
              <a:defRPr b="0">
                <a:solidFill>
                  <a:srgbClr val="FF0000"/>
                </a:solidFill>
              </a:defRPr>
            </a:lvl1pPr>
          </a:lstStyle>
          <a:p>
            <a:r>
              <a:rPr lang="en-US" dirty="0" smtClean="0"/>
              <a:t>Click to edit Master title style</a:t>
            </a:r>
            <a:endParaRPr lang="en-US" dirty="0"/>
          </a:p>
        </p:txBody>
      </p:sp>
      <p:sp>
        <p:nvSpPr>
          <p:cNvPr id="5" name="Text Placeholder 9"/>
          <p:cNvSpPr>
            <a:spLocks noGrp="1"/>
          </p:cNvSpPr>
          <p:nvPr>
            <p:ph idx="1"/>
          </p:nvPr>
        </p:nvSpPr>
        <p:spPr bwMode="gray">
          <a:xfrm>
            <a:off x="568357" y="1248509"/>
            <a:ext cx="5959667" cy="462865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quarter" idx="12" hasCustomPrompt="1"/>
          </p:nvPr>
        </p:nvSpPr>
        <p:spPr bwMode="gray">
          <a:xfrm>
            <a:off x="7390475" y="548641"/>
            <a:ext cx="4191001" cy="4476584"/>
          </a:xfrm>
          <a:prstGeom prst="rect">
            <a:avLst/>
          </a:prstGeom>
        </p:spPr>
        <p:txBody>
          <a:bodyPr anchor="ctr" anchorCtr="0"/>
          <a:lstStyle>
            <a:lvl1pPr marL="0" indent="0" algn="ctr">
              <a:buNone/>
              <a:defRPr sz="3600" b="1">
                <a:solidFill>
                  <a:schemeClr val="tx2"/>
                </a:solidFill>
              </a:defRPr>
            </a:lvl1pPr>
            <a:lvl2pPr marL="341312" indent="0">
              <a:buNone/>
              <a:defRPr/>
            </a:lvl2pPr>
            <a:lvl3pPr marL="628650" indent="0">
              <a:buNone/>
              <a:defRPr/>
            </a:lvl3pPr>
            <a:lvl4pPr marL="858837" indent="0">
              <a:buNone/>
              <a:defRPr/>
            </a:lvl4pPr>
            <a:lvl5pPr marL="1089025" indent="0">
              <a:buNone/>
              <a:defRPr/>
            </a:lvl5pPr>
          </a:lstStyle>
          <a:p>
            <a:pPr lvl="0"/>
            <a:r>
              <a:rPr lang="en-US" dirty="0" smtClean="0"/>
              <a:t>“Click to Add Pull Quote”</a:t>
            </a:r>
          </a:p>
        </p:txBody>
      </p:sp>
      <p:pic>
        <p:nvPicPr>
          <p:cNvPr id="12" name="Picture 11" descr="NoTexture_PullQuote.png"/>
          <p:cNvPicPr>
            <a:picLocks noChangeAspect="1"/>
          </p:cNvPicPr>
          <p:nvPr userDrawn="1"/>
        </p:nvPicPr>
        <p:blipFill>
          <a:blip r:embed="rId2" cstate="email"/>
          <a:stretch>
            <a:fillRect/>
          </a:stretch>
        </p:blipFill>
        <p:spPr>
          <a:xfrm>
            <a:off x="6593818" y="3331112"/>
            <a:ext cx="4892040" cy="2727960"/>
          </a:xfrm>
          <a:prstGeom prst="rect">
            <a:avLst/>
          </a:prstGeom>
        </p:spPr>
      </p:pic>
      <p:sp>
        <p:nvSpPr>
          <p:cNvPr id="9" name="Subtitle 2"/>
          <p:cNvSpPr>
            <a:spLocks noGrp="1"/>
          </p:cNvSpPr>
          <p:nvPr>
            <p:ph type="subTitle" idx="13" hasCustomPrompt="1"/>
          </p:nvPr>
        </p:nvSpPr>
        <p:spPr bwMode="gray">
          <a:xfrm rot="14635">
            <a:off x="6682314" y="5128657"/>
            <a:ext cx="4711976" cy="863095"/>
          </a:xfrm>
          <a:prstGeom prst="rect">
            <a:avLst/>
          </a:prstGeom>
        </p:spPr>
        <p:txBody>
          <a:bodyPr anchor="ctr" anchorCtr="0">
            <a:noAutofit/>
          </a:bodyPr>
          <a:lstStyle>
            <a:lvl1pPr marL="0" indent="0" algn="l">
              <a:lnSpc>
                <a:spcPct val="95000"/>
              </a:lnSpc>
              <a:buNone/>
              <a:defRPr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text</a:t>
            </a:r>
            <a:endParaRPr lang="en-US" dirty="0"/>
          </a:p>
        </p:txBody>
      </p:sp>
    </p:spTree>
    <p:extLst>
      <p:ext uri="{BB962C8B-B14F-4D97-AF65-F5344CB8AC3E}">
        <p14:creationId xmlns:p14="http://schemas.microsoft.com/office/powerpoint/2010/main" xmlns="" val="297571217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4" name="Text Placeholder 9"/>
          <p:cNvSpPr>
            <a:spLocks noGrp="1"/>
          </p:cNvSpPr>
          <p:nvPr>
            <p:ph idx="1"/>
          </p:nvPr>
        </p:nvSpPr>
        <p:spPr bwMode="gray">
          <a:xfrm>
            <a:off x="568358" y="1252538"/>
            <a:ext cx="5438745"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hasCustomPrompt="1"/>
          </p:nvPr>
        </p:nvSpPr>
        <p:spPr bwMode="gray">
          <a:xfrm>
            <a:off x="568358" y="442123"/>
            <a:ext cx="5438745" cy="677379"/>
          </a:xfrm>
          <a:prstGeom prst="rect">
            <a:avLst/>
          </a:prstGeom>
        </p:spPr>
        <p:txBody>
          <a:bodyPr vert="horz" lIns="91440" tIns="45720" rIns="91440" bIns="45720" rtlCol="0" anchor="ctr" anchorCtr="0">
            <a:noAutofit/>
          </a:bodyPr>
          <a:lstStyle>
            <a:lvl1pPr>
              <a:defRPr sz="3200" b="0">
                <a:solidFill>
                  <a:srgbClr val="FF0000"/>
                </a:solidFill>
              </a:defRPr>
            </a:lvl1pPr>
          </a:lstStyle>
          <a:p>
            <a:r>
              <a:rPr lang="en-US" dirty="0" smtClean="0"/>
              <a:t>Click to add text</a:t>
            </a:r>
            <a:endParaRPr lang="en-US" dirty="0"/>
          </a:p>
        </p:txBody>
      </p:sp>
      <p:sp>
        <p:nvSpPr>
          <p:cNvPr id="16" name="Text Placeholder 9"/>
          <p:cNvSpPr>
            <a:spLocks noGrp="1"/>
          </p:cNvSpPr>
          <p:nvPr>
            <p:ph idx="10"/>
          </p:nvPr>
        </p:nvSpPr>
        <p:spPr bwMode="gray">
          <a:xfrm>
            <a:off x="6215063" y="1252538"/>
            <a:ext cx="5492749" cy="4624620"/>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hasCustomPrompt="1"/>
          </p:nvPr>
        </p:nvSpPr>
        <p:spPr bwMode="gray">
          <a:xfrm>
            <a:off x="6220687" y="445095"/>
            <a:ext cx="5487126" cy="682952"/>
          </a:xfrm>
          <a:prstGeom prst="rect">
            <a:avLst/>
          </a:prstGeom>
        </p:spPr>
        <p:txBody>
          <a:bodyPr anchor="ctr" anchorCtr="0">
            <a:noAutofit/>
          </a:bodyPr>
          <a:lstStyle>
            <a:lvl1pPr marL="0" indent="0" algn="l" defTabSz="914400" rtl="0" eaLnBrk="1" latinLnBrk="0" hangingPunct="1">
              <a:spcBef>
                <a:spcPct val="0"/>
              </a:spcBef>
              <a:buNone/>
              <a:defRPr lang="en-US" sz="3200" b="0" kern="1200" dirty="0">
                <a:solidFill>
                  <a:srgbClr val="FF0000"/>
                </a:solidFill>
                <a:latin typeface="+mj-lt"/>
                <a:ea typeface="+mj-ea"/>
                <a:cs typeface="+mj-cs"/>
              </a:defRPr>
            </a:lvl1pPr>
          </a:lstStyle>
          <a:p>
            <a:pPr lvl="0"/>
            <a:r>
              <a:rPr lang="en-US" dirty="0" smtClean="0"/>
              <a:t>Click to add text</a:t>
            </a:r>
            <a:endParaRPr lang="en-US" dirty="0"/>
          </a:p>
        </p:txBody>
      </p:sp>
    </p:spTree>
    <p:extLst>
      <p:ext uri="{BB962C8B-B14F-4D97-AF65-F5344CB8AC3E}">
        <p14:creationId xmlns:p14="http://schemas.microsoft.com/office/powerpoint/2010/main" xmlns="" val="361947604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17" name="Text Placeholder 9"/>
          <p:cNvSpPr>
            <a:spLocks noGrp="1"/>
          </p:cNvSpPr>
          <p:nvPr>
            <p:ph idx="1"/>
          </p:nvPr>
        </p:nvSpPr>
        <p:spPr bwMode="gray">
          <a:xfrm>
            <a:off x="560997" y="1252538"/>
            <a:ext cx="3626828"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Text Placeholder 9"/>
          <p:cNvSpPr>
            <a:spLocks noGrp="1"/>
          </p:cNvSpPr>
          <p:nvPr>
            <p:ph idx="10"/>
          </p:nvPr>
        </p:nvSpPr>
        <p:spPr bwMode="gray">
          <a:xfrm>
            <a:off x="4325457" y="1252538"/>
            <a:ext cx="3631093"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9"/>
          <p:cNvSpPr>
            <a:spLocks noGrp="1"/>
          </p:cNvSpPr>
          <p:nvPr>
            <p:ph idx="11"/>
          </p:nvPr>
        </p:nvSpPr>
        <p:spPr bwMode="gray">
          <a:xfrm>
            <a:off x="8089919" y="1252538"/>
            <a:ext cx="3609351" cy="4625810"/>
          </a:xfrm>
          <a:prstGeom prst="rect">
            <a:avLst/>
          </a:prstGeom>
        </p:spPr>
        <p:txBody>
          <a:bodyPr vert="horz" lIns="91440" tIns="45720" rIns="91440" bIns="45720" rtlCol="0">
            <a:noAutofit/>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ext Placeholder 2"/>
          <p:cNvSpPr>
            <a:spLocks noGrp="1"/>
          </p:cNvSpPr>
          <p:nvPr>
            <p:ph type="body" sz="quarter" idx="12"/>
          </p:nvPr>
        </p:nvSpPr>
        <p:spPr bwMode="gray">
          <a:xfrm>
            <a:off x="560391" y="447676"/>
            <a:ext cx="3627437"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
        <p:nvSpPr>
          <p:cNvPr id="5" name="Text Placeholder 4"/>
          <p:cNvSpPr>
            <a:spLocks noGrp="1"/>
          </p:cNvSpPr>
          <p:nvPr>
            <p:ph type="body" sz="quarter" idx="13"/>
          </p:nvPr>
        </p:nvSpPr>
        <p:spPr bwMode="gray">
          <a:xfrm>
            <a:off x="4325941" y="447675"/>
            <a:ext cx="3630612"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
        <p:nvSpPr>
          <p:cNvPr id="8" name="Text Placeholder 7"/>
          <p:cNvSpPr>
            <a:spLocks noGrp="1"/>
          </p:cNvSpPr>
          <p:nvPr>
            <p:ph type="body" sz="quarter" idx="14"/>
          </p:nvPr>
        </p:nvSpPr>
        <p:spPr bwMode="gray">
          <a:xfrm>
            <a:off x="8093075" y="447676"/>
            <a:ext cx="3614738" cy="692150"/>
          </a:xfrm>
          <a:prstGeom prst="rect">
            <a:avLst/>
          </a:prstGeom>
        </p:spPr>
        <p:txBody>
          <a:bodyPr anchor="ctr" anchorCtr="0">
            <a:noAutofit/>
          </a:bodyPr>
          <a:lstStyle>
            <a:lvl1pPr marL="0" indent="0">
              <a:buNone/>
              <a:defRPr b="0">
                <a:solidFill>
                  <a:srgbClr val="FF0000"/>
                </a:solidFill>
              </a:defRPr>
            </a:lvl1pPr>
          </a:lstStyle>
          <a:p>
            <a:pPr lvl="0"/>
            <a:endParaRPr lang="en-US" dirty="0"/>
          </a:p>
        </p:txBody>
      </p:sp>
    </p:spTree>
    <p:extLst>
      <p:ext uri="{BB962C8B-B14F-4D97-AF65-F5344CB8AC3E}">
        <p14:creationId xmlns:p14="http://schemas.microsoft.com/office/powerpoint/2010/main" xmlns="" val="41992697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Subtitle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5" y="1863382"/>
            <a:ext cx="10555258"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2"/>
          <p:cNvSpPr>
            <a:spLocks noGrp="1"/>
          </p:cNvSpPr>
          <p:nvPr>
            <p:ph type="body" idx="10"/>
          </p:nvPr>
        </p:nvSpPr>
        <p:spPr bwMode="gray">
          <a:xfrm>
            <a:off x="568356" y="1249827"/>
            <a:ext cx="10555259"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smtClean="0"/>
              <a:t>Click to edit Master title style</a:t>
            </a:r>
            <a:endParaRPr lang="en-US" dirty="0"/>
          </a:p>
        </p:txBody>
      </p:sp>
    </p:spTree>
    <p:extLst>
      <p:ext uri="{BB962C8B-B14F-4D97-AF65-F5344CB8AC3E}">
        <p14:creationId xmlns:p14="http://schemas.microsoft.com/office/powerpoint/2010/main" xmlns="" val="5382251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and Content">
    <p:spTree>
      <p:nvGrpSpPr>
        <p:cNvPr id="1" name=""/>
        <p:cNvGrpSpPr/>
        <p:nvPr/>
      </p:nvGrpSpPr>
      <p:grpSpPr>
        <a:xfrm>
          <a:off x="0" y="0"/>
          <a:ext cx="0" cy="0"/>
          <a:chOff x="0" y="0"/>
          <a:chExt cx="0" cy="0"/>
        </a:xfrm>
      </p:grpSpPr>
      <p:sp>
        <p:nvSpPr>
          <p:cNvPr id="10" name="Text Placeholder 9"/>
          <p:cNvSpPr>
            <a:spLocks noGrp="1"/>
          </p:cNvSpPr>
          <p:nvPr>
            <p:ph idx="1"/>
          </p:nvPr>
        </p:nvSpPr>
        <p:spPr bwMode="gray">
          <a:xfrm>
            <a:off x="568357" y="1863382"/>
            <a:ext cx="6544623" cy="4013776"/>
          </a:xfrm>
          <a:prstGeom prst="rect">
            <a:avLst/>
          </a:prstGeom>
        </p:spPr>
        <p:txBody>
          <a:bodyPr vert="horz" lIns="91440" tIns="45720" rIns="91440" bIns="45720" rtlCol="0">
            <a:noAutofit/>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2"/>
          <p:cNvSpPr>
            <a:spLocks noGrp="1"/>
          </p:cNvSpPr>
          <p:nvPr>
            <p:ph type="body" idx="10"/>
          </p:nvPr>
        </p:nvSpPr>
        <p:spPr bwMode="gray">
          <a:xfrm>
            <a:off x="568352" y="1249827"/>
            <a:ext cx="6548140" cy="522287"/>
          </a:xfrm>
          <a:prstGeom prst="rect">
            <a:avLst/>
          </a:prstGeom>
        </p:spPr>
        <p:txBody>
          <a:bodyPr anchor="t" anchorCtr="0">
            <a:noAutofit/>
          </a:bodyPr>
          <a:lstStyle>
            <a:lvl1pPr marL="0" indent="0">
              <a:buNone/>
              <a:defRPr sz="30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Title Placeholder 1"/>
          <p:cNvSpPr>
            <a:spLocks noGrp="1"/>
          </p:cNvSpPr>
          <p:nvPr>
            <p:ph type="title"/>
          </p:nvPr>
        </p:nvSpPr>
        <p:spPr bwMode="gray">
          <a:xfrm>
            <a:off x="568357" y="442123"/>
            <a:ext cx="11120063" cy="677379"/>
          </a:xfrm>
          <a:prstGeom prst="rect">
            <a:avLst/>
          </a:prstGeom>
        </p:spPr>
        <p:txBody>
          <a:bodyPr vert="horz" lIns="91440" tIns="45720" rIns="91440" bIns="45720" rtlCol="0" anchor="ctr" anchorCtr="0">
            <a:noAutofit/>
          </a:bodyPr>
          <a:lstStyle/>
          <a:p>
            <a:r>
              <a:rPr lang="en-US" smtClean="0"/>
              <a:t>Click to edit Master title style</a:t>
            </a:r>
            <a:endParaRPr lang="en-US" dirty="0"/>
          </a:p>
        </p:txBody>
      </p:sp>
    </p:spTree>
    <p:extLst>
      <p:ext uri="{BB962C8B-B14F-4D97-AF65-F5344CB8AC3E}">
        <p14:creationId xmlns:p14="http://schemas.microsoft.com/office/powerpoint/2010/main" xmlns="" val="42515421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Quote Slide">
    <p:spTree>
      <p:nvGrpSpPr>
        <p:cNvPr id="1" name=""/>
        <p:cNvGrpSpPr/>
        <p:nvPr/>
      </p:nvGrpSpPr>
      <p:grpSpPr>
        <a:xfrm>
          <a:off x="0" y="0"/>
          <a:ext cx="0" cy="0"/>
          <a:chOff x="0" y="0"/>
          <a:chExt cx="0" cy="0"/>
        </a:xfrm>
      </p:grpSpPr>
      <p:pic>
        <p:nvPicPr>
          <p:cNvPr id="5" name="Picture 4" descr="Concrete-Quote_16x9.png"/>
          <p:cNvPicPr>
            <a:picLocks noChangeAspect="1"/>
          </p:cNvPicPr>
          <p:nvPr userDrawn="1"/>
        </p:nvPicPr>
        <p:blipFill>
          <a:blip r:embed="rId2" cstate="email"/>
          <a:stretch>
            <a:fillRect/>
          </a:stretch>
        </p:blipFill>
        <p:spPr>
          <a:xfrm>
            <a:off x="962928" y="1052146"/>
            <a:ext cx="10386060" cy="4876800"/>
          </a:xfrm>
          <a:prstGeom prst="rect">
            <a:avLst/>
          </a:prstGeom>
        </p:spPr>
      </p:pic>
      <p:sp>
        <p:nvSpPr>
          <p:cNvPr id="7" name="Title 1"/>
          <p:cNvSpPr>
            <a:spLocks noGrp="1"/>
          </p:cNvSpPr>
          <p:nvPr>
            <p:ph type="ctrTitle" hasCustomPrompt="1"/>
          </p:nvPr>
        </p:nvSpPr>
        <p:spPr bwMode="gray">
          <a:xfrm rot="21383840">
            <a:off x="1334555" y="1644802"/>
            <a:ext cx="9204272" cy="2786105"/>
          </a:xfrm>
          <a:prstGeom prst="rect">
            <a:avLst/>
          </a:prstGeom>
        </p:spPr>
        <p:txBody>
          <a:bodyPr anchor="ctr" anchorCtr="0">
            <a:noAutofit/>
          </a:bodyPr>
          <a:lstStyle>
            <a:lvl1pPr marL="341313" indent="-341313">
              <a:lnSpc>
                <a:spcPct val="95000"/>
              </a:lnSpc>
              <a:defRPr sz="5400" b="1"/>
            </a:lvl1pPr>
          </a:lstStyle>
          <a:p>
            <a:r>
              <a:rPr lang="en-US" dirty="0" smtClean="0"/>
              <a:t>“Click to add quote”</a:t>
            </a:r>
            <a:endParaRPr lang="en-US" dirty="0"/>
          </a:p>
        </p:txBody>
      </p:sp>
      <p:sp>
        <p:nvSpPr>
          <p:cNvPr id="8" name="Subtitle 2"/>
          <p:cNvSpPr>
            <a:spLocks noGrp="1"/>
          </p:cNvSpPr>
          <p:nvPr>
            <p:ph type="subTitle" idx="1" hasCustomPrompt="1"/>
          </p:nvPr>
        </p:nvSpPr>
        <p:spPr bwMode="gray">
          <a:xfrm rot="21398475">
            <a:off x="4478011" y="4645894"/>
            <a:ext cx="6624978" cy="924940"/>
          </a:xfrm>
          <a:prstGeom prst="rect">
            <a:avLst/>
          </a:prstGeom>
        </p:spPr>
        <p:txBody>
          <a:bodyPr anchor="ctr" anchorCtr="0">
            <a:noAutofit/>
          </a:bodyPr>
          <a:lstStyle>
            <a:lvl1pPr marL="0" indent="0" algn="l">
              <a:lnSpc>
                <a:spcPct val="95000"/>
              </a:lnSpc>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text</a:t>
            </a:r>
            <a:endParaRPr lang="en-US" dirty="0"/>
          </a:p>
        </p:txBody>
      </p:sp>
    </p:spTree>
    <p:extLst>
      <p:ext uri="{BB962C8B-B14F-4D97-AF65-F5344CB8AC3E}">
        <p14:creationId xmlns:p14="http://schemas.microsoft.com/office/powerpoint/2010/main" xmlns="" val="10362474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Layout">
    <p:spTree>
      <p:nvGrpSpPr>
        <p:cNvPr id="1" name=""/>
        <p:cNvGrpSpPr/>
        <p:nvPr/>
      </p:nvGrpSpPr>
      <p:grpSpPr>
        <a:xfrm>
          <a:off x="0" y="0"/>
          <a:ext cx="0" cy="0"/>
          <a:chOff x="0" y="0"/>
          <a:chExt cx="0" cy="0"/>
        </a:xfrm>
      </p:grpSpPr>
      <p:sp>
        <p:nvSpPr>
          <p:cNvPr id="6" name="TextBox 5"/>
          <p:cNvSpPr txBox="1"/>
          <p:nvPr userDrawn="1"/>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7" name="TextBox 6"/>
          <p:cNvSpPr txBox="1"/>
          <p:nvPr userDrawn="1"/>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9" name="Picture 2"/>
          <p:cNvPicPr>
            <a:picLocks noChangeAspect="1" noChangeArrowheads="1"/>
          </p:cNvPicPr>
          <p:nvPr userDrawn="1"/>
        </p:nvPicPr>
        <p:blipFill>
          <a:blip r:embed="rId2" cstate="email"/>
          <a:stretch>
            <a:fillRect/>
          </a:stretch>
        </p:blipFill>
        <p:spPr bwMode="auto">
          <a:xfrm>
            <a:off x="10244627" y="6193312"/>
            <a:ext cx="1463413" cy="483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474345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losing">
    <p:spTree>
      <p:nvGrpSpPr>
        <p:cNvPr id="1" name=""/>
        <p:cNvGrpSpPr/>
        <p:nvPr/>
      </p:nvGrpSpPr>
      <p:grpSpPr>
        <a:xfrm>
          <a:off x="0" y="0"/>
          <a:ext cx="0" cy="0"/>
          <a:chOff x="0" y="0"/>
          <a:chExt cx="0" cy="0"/>
        </a:xfrm>
      </p:grpSpPr>
      <p:pic>
        <p:nvPicPr>
          <p:cNvPr id="3" name="Picture 2" descr="NoTexture_Closing.png"/>
          <p:cNvPicPr>
            <a:picLocks noChangeAspect="1"/>
          </p:cNvPicPr>
          <p:nvPr userDrawn="1"/>
        </p:nvPicPr>
        <p:blipFill>
          <a:blip r:embed="rId2" cstate="email"/>
          <a:stretch>
            <a:fillRect/>
          </a:stretch>
        </p:blipFill>
        <p:spPr>
          <a:xfrm>
            <a:off x="0" y="2982172"/>
            <a:ext cx="12188825" cy="876072"/>
          </a:xfrm>
          <a:prstGeom prst="rect">
            <a:avLst/>
          </a:prstGeom>
        </p:spPr>
      </p:pic>
    </p:spTree>
    <p:extLst>
      <p:ext uri="{BB962C8B-B14F-4D97-AF65-F5344CB8AC3E}">
        <p14:creationId xmlns:p14="http://schemas.microsoft.com/office/powerpoint/2010/main" xmlns="" val="19937735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2.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heme" Target="../theme/theme3.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30.xml"/><Relationship Id="rId7"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TextBox 13"/>
          <p:cNvSpPr txBox="1"/>
          <p:nvPr/>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15" name="TextBox 14"/>
          <p:cNvSpPr txBox="1"/>
          <p:nvPr/>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10" name="Picture 2"/>
          <p:cNvPicPr>
            <a:picLocks noChangeAspect="1" noChangeArrowheads="1"/>
          </p:cNvPicPr>
          <p:nvPr/>
        </p:nvPicPr>
        <p:blipFill>
          <a:blip r:embed="rId13" cstate="email"/>
          <a:stretch>
            <a:fillRect/>
          </a:stretch>
        </p:blipFill>
        <p:spPr bwMode="auto">
          <a:xfrm>
            <a:off x="10244627" y="6193312"/>
            <a:ext cx="1463413" cy="483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6" descr="NoTexture_Ribbon.png"/>
          <p:cNvPicPr>
            <a:picLocks noChangeAspect="1"/>
          </p:cNvPicPr>
          <p:nvPr userDrawn="1"/>
        </p:nvPicPr>
        <p:blipFill>
          <a:blip r:embed="rId14" cstate="email"/>
          <a:srcRect/>
          <a:stretch>
            <a:fillRect/>
          </a:stretch>
        </p:blipFill>
        <p:spPr bwMode="auto">
          <a:xfrm>
            <a:off x="0" y="3"/>
            <a:ext cx="12188825" cy="1554163"/>
          </a:xfrm>
          <a:prstGeom prst="rect">
            <a:avLst/>
          </a:prstGeom>
          <a:noFill/>
          <a:ln w="9525">
            <a:noFill/>
            <a:miter lim="800000"/>
            <a:headEnd/>
            <a:tailEnd/>
          </a:ln>
        </p:spPr>
      </p:pic>
    </p:spTree>
    <p:extLst>
      <p:ext uri="{BB962C8B-B14F-4D97-AF65-F5344CB8AC3E}">
        <p14:creationId xmlns:p14="http://schemas.microsoft.com/office/powerpoint/2010/main" xmlns="" val="2924601846"/>
      </p:ext>
    </p:extLst>
  </p:cSld>
  <p:clrMap bg1="lt1" tx1="dk1" bg2="lt2" tx2="dk2" accent1="accent1" accent2="accent2" accent3="accent3" accent4="accent4" accent5="accent5" accent6="accent6" hlink="hlink" folHlink="folHlink"/>
  <p:sldLayoutIdLst>
    <p:sldLayoutId id="2147483660" r:id="rId1"/>
    <p:sldLayoutId id="2147483690" r:id="rId2"/>
    <p:sldLayoutId id="2147483689" r:id="rId3"/>
    <p:sldLayoutId id="2147483682" r:id="rId4"/>
    <p:sldLayoutId id="2147483697" r:id="rId5"/>
    <p:sldLayoutId id="2147483681" r:id="rId6"/>
    <p:sldLayoutId id="2147483683" r:id="rId7"/>
    <p:sldLayoutId id="2147483678" r:id="rId8"/>
    <p:sldLayoutId id="2147483738" r:id="rId9"/>
    <p:sldLayoutId id="2147483739" r:id="rId10"/>
    <p:sldLayoutId id="2147483740" r:id="rId11"/>
  </p:sldLayoutIdLst>
  <p:timing>
    <p:tnLst>
      <p:par>
        <p:cTn id="1" dur="indefinite" restart="never" nodeType="tmRoot"/>
      </p:par>
    </p:tnLst>
  </p:timing>
  <p:hf hdr="0" dt="0"/>
  <p:txStyles>
    <p:titleStyle>
      <a:lvl1pPr algn="l" defTabSz="914400" rtl="0" eaLnBrk="1" latinLnBrk="0" hangingPunct="1">
        <a:spcBef>
          <a:spcPct val="0"/>
        </a:spcBef>
        <a:buNone/>
        <a:defRPr sz="3600" b="0" kern="1200">
          <a:solidFill>
            <a:schemeClr val="bg2"/>
          </a:solidFill>
          <a:latin typeface="+mj-lt"/>
          <a:ea typeface="+mj-ea"/>
          <a:cs typeface="+mj-cs"/>
        </a:defRPr>
      </a:lvl1pPr>
    </p:titleStyle>
    <p:bodyStyle>
      <a:lvl1pPr marL="285750" indent="-285750" algn="l" defTabSz="914400" rtl="0" eaLnBrk="1" latinLnBrk="0" hangingPunct="1">
        <a:spcBef>
          <a:spcPct val="20000"/>
        </a:spcBef>
        <a:buClr>
          <a:schemeClr val="accent1"/>
        </a:buClr>
        <a:buFont typeface="Wingdings" pitchFamily="2" charset="2"/>
        <a:buChar char="§"/>
        <a:defRPr sz="2800" kern="1200">
          <a:solidFill>
            <a:schemeClr val="tx2"/>
          </a:solidFill>
          <a:latin typeface="+mn-lt"/>
          <a:ea typeface="+mn-ea"/>
          <a:cs typeface="+mn-cs"/>
        </a:defRPr>
      </a:lvl1pPr>
      <a:lvl2pPr marL="628650" indent="-287338"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2pPr>
      <a:lvl3pPr marL="858838" indent="-230188"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089025" indent="-230188"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11275" indent="-22225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TextBox 13"/>
          <p:cNvSpPr txBox="1"/>
          <p:nvPr/>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15" name="TextBox 14"/>
          <p:cNvSpPr txBox="1"/>
          <p:nvPr/>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6" name="Picture 5" descr="Concrete-Notch_16x9.png"/>
          <p:cNvPicPr>
            <a:picLocks noChangeAspect="1"/>
          </p:cNvPicPr>
          <p:nvPr/>
        </p:nvPicPr>
        <p:blipFill>
          <a:blip r:embed="rId8" cstate="email"/>
          <a:stretch>
            <a:fillRect/>
          </a:stretch>
        </p:blipFill>
        <p:spPr>
          <a:xfrm>
            <a:off x="3" y="0"/>
            <a:ext cx="487680" cy="1569720"/>
          </a:xfrm>
          <a:prstGeom prst="rect">
            <a:avLst/>
          </a:prstGeom>
        </p:spPr>
      </p:pic>
      <p:pic>
        <p:nvPicPr>
          <p:cNvPr id="8" name="Picture 2"/>
          <p:cNvPicPr>
            <a:picLocks noChangeAspect="1" noChangeArrowheads="1"/>
          </p:cNvPicPr>
          <p:nvPr/>
        </p:nvPicPr>
        <p:blipFill>
          <a:blip r:embed="rId9" cstate="email"/>
          <a:stretch>
            <a:fillRect/>
          </a:stretch>
        </p:blipFill>
        <p:spPr bwMode="auto">
          <a:xfrm>
            <a:off x="10244627" y="6193312"/>
            <a:ext cx="1463413" cy="483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44072217"/>
      </p:ext>
    </p:extLst>
  </p:cSld>
  <p:clrMap bg1="lt1" tx1="dk1" bg2="lt2" tx2="dk2" accent1="accent1" accent2="accent2" accent3="accent3" accent4="accent4" accent5="accent5" accent6="accent6" hlink="hlink" folHlink="folHlink"/>
  <p:sldLayoutIdLst>
    <p:sldLayoutId id="2147483703" r:id="rId1"/>
    <p:sldLayoutId id="2147483734" r:id="rId2"/>
    <p:sldLayoutId id="2147483735" r:id="rId3"/>
    <p:sldLayoutId id="2147483711" r:id="rId4"/>
    <p:sldLayoutId id="2147483707" r:id="rId5"/>
    <p:sldLayoutId id="2147483708" r:id="rId6"/>
  </p:sldLayoutIdLst>
  <p:timing>
    <p:tnLst>
      <p:par>
        <p:cTn id="1" dur="indefinite" restart="never" nodeType="tmRoot"/>
      </p:par>
    </p:tnLst>
  </p:timing>
  <p:hf hdr="0" dt="0"/>
  <p:txStyles>
    <p:titleStyle>
      <a:lvl1pPr algn="l" defTabSz="914400" rtl="0" eaLnBrk="1" latinLnBrk="0" hangingPunct="1">
        <a:spcBef>
          <a:spcPct val="0"/>
        </a:spcBef>
        <a:buNone/>
        <a:defRPr sz="3600" b="0" kern="1200">
          <a:solidFill>
            <a:schemeClr val="bg2"/>
          </a:solidFill>
          <a:latin typeface="+mj-lt"/>
          <a:ea typeface="+mj-ea"/>
          <a:cs typeface="+mj-cs"/>
        </a:defRPr>
      </a:lvl1pPr>
    </p:titleStyle>
    <p:bodyStyle>
      <a:lvl1pPr marL="285750" indent="-285750" algn="l" defTabSz="914400" rtl="0" eaLnBrk="1" latinLnBrk="0" hangingPunct="1">
        <a:spcBef>
          <a:spcPct val="20000"/>
        </a:spcBef>
        <a:buClr>
          <a:schemeClr val="accent1"/>
        </a:buClr>
        <a:buFont typeface="Wingdings" pitchFamily="2" charset="2"/>
        <a:buChar char="§"/>
        <a:defRPr sz="2800" kern="1200">
          <a:solidFill>
            <a:schemeClr val="tx2"/>
          </a:solidFill>
          <a:latin typeface="+mn-lt"/>
          <a:ea typeface="+mn-ea"/>
          <a:cs typeface="+mn-cs"/>
        </a:defRPr>
      </a:lvl1pPr>
      <a:lvl2pPr marL="628650" indent="-287338"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2pPr>
      <a:lvl3pPr marL="858838" indent="-230188"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089025" indent="-230188"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11275" indent="-22225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oTexture_Ribbon.png"/>
          <p:cNvPicPr>
            <a:picLocks noChangeAspect="1"/>
          </p:cNvPicPr>
          <p:nvPr/>
        </p:nvPicPr>
        <p:blipFill>
          <a:blip r:embed="rId12" cstate="email"/>
          <a:stretch>
            <a:fillRect/>
          </a:stretch>
        </p:blipFill>
        <p:spPr>
          <a:xfrm>
            <a:off x="0" y="0"/>
            <a:ext cx="12188825" cy="1554075"/>
          </a:xfrm>
          <a:prstGeom prst="rect">
            <a:avLst/>
          </a:prstGeom>
        </p:spPr>
      </p:pic>
      <p:sp>
        <p:nvSpPr>
          <p:cNvPr id="14" name="TextBox 13"/>
          <p:cNvSpPr txBox="1"/>
          <p:nvPr/>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15" name="TextBox 14"/>
          <p:cNvSpPr txBox="1"/>
          <p:nvPr/>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6" name="Picture 2"/>
          <p:cNvPicPr>
            <a:picLocks noChangeAspect="1" noChangeArrowheads="1"/>
          </p:cNvPicPr>
          <p:nvPr/>
        </p:nvPicPr>
        <p:blipFill>
          <a:blip r:embed="rId13" cstate="email"/>
          <a:stretch>
            <a:fillRect/>
          </a:stretch>
        </p:blipFill>
        <p:spPr bwMode="auto">
          <a:xfrm>
            <a:off x="10244627" y="6193312"/>
            <a:ext cx="1463413" cy="483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24601846"/>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33" r:id="rId8"/>
    <p:sldLayoutId id="2147483730" r:id="rId9"/>
    <p:sldLayoutId id="2147483731" r:id="rId10"/>
  </p:sldLayoutIdLst>
  <p:timing>
    <p:tnLst>
      <p:par>
        <p:cTn id="1" dur="indefinite" restart="never" nodeType="tmRoot"/>
      </p:par>
    </p:tnLst>
  </p:timing>
  <p:hf hdr="0" dt="0"/>
  <p:txStyles>
    <p:titleStyle>
      <a:lvl1pPr algn="l" defTabSz="914400" rtl="0" eaLnBrk="1" latinLnBrk="0" hangingPunct="1">
        <a:spcBef>
          <a:spcPct val="0"/>
        </a:spcBef>
        <a:buNone/>
        <a:defRPr sz="3600" b="0" kern="1200">
          <a:solidFill>
            <a:schemeClr val="bg2"/>
          </a:solidFill>
          <a:latin typeface="+mj-lt"/>
          <a:ea typeface="+mj-ea"/>
          <a:cs typeface="+mj-cs"/>
        </a:defRPr>
      </a:lvl1pPr>
    </p:titleStyle>
    <p:bodyStyle>
      <a:lvl1pPr marL="285750" indent="-285750" algn="l" defTabSz="914400" rtl="0" eaLnBrk="1" latinLnBrk="0" hangingPunct="1">
        <a:spcBef>
          <a:spcPct val="20000"/>
        </a:spcBef>
        <a:buClr>
          <a:schemeClr val="accent1"/>
        </a:buClr>
        <a:buFont typeface="Wingdings" pitchFamily="2" charset="2"/>
        <a:buChar char="§"/>
        <a:defRPr sz="2800" kern="1200">
          <a:solidFill>
            <a:schemeClr val="tx2"/>
          </a:solidFill>
          <a:latin typeface="+mn-lt"/>
          <a:ea typeface="+mn-ea"/>
          <a:cs typeface="+mn-cs"/>
        </a:defRPr>
      </a:lvl1pPr>
      <a:lvl2pPr marL="628650" indent="-287338"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2pPr>
      <a:lvl3pPr marL="858838" indent="-230188"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089025" indent="-230188"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11275" indent="-22225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oTexture_Notch.png"/>
          <p:cNvPicPr>
            <a:picLocks noChangeAspect="1"/>
          </p:cNvPicPr>
          <p:nvPr/>
        </p:nvPicPr>
        <p:blipFill>
          <a:blip r:embed="rId8" cstate="email"/>
          <a:stretch>
            <a:fillRect/>
          </a:stretch>
        </p:blipFill>
        <p:spPr>
          <a:xfrm>
            <a:off x="0" y="0"/>
            <a:ext cx="510540" cy="1485900"/>
          </a:xfrm>
          <a:prstGeom prst="rect">
            <a:avLst/>
          </a:prstGeom>
        </p:spPr>
      </p:pic>
      <p:sp>
        <p:nvSpPr>
          <p:cNvPr id="14" name="TextBox 13"/>
          <p:cNvSpPr txBox="1"/>
          <p:nvPr/>
        </p:nvSpPr>
        <p:spPr bwMode="gray">
          <a:xfrm>
            <a:off x="238125" y="6523570"/>
            <a:ext cx="325730" cy="230832"/>
          </a:xfrm>
          <a:prstGeom prst="rect">
            <a:avLst/>
          </a:prstGeom>
          <a:noFill/>
        </p:spPr>
        <p:txBody>
          <a:bodyPr wrap="none" rtlCol="0">
            <a:spAutoFit/>
          </a:bodyPr>
          <a:lstStyle/>
          <a:p>
            <a:pPr algn="r"/>
            <a:fld id="{2B7AF141-2B95-496E-A444-1A6308939B01}" type="slidenum">
              <a:rPr kumimoji="0" lang="en-US" sz="900" b="0" i="0" u="none" strike="noStrike" kern="1200" cap="none" spc="0" normalizeH="0" baseline="0" noProof="0" smtClean="0">
                <a:ln>
                  <a:noFill/>
                </a:ln>
                <a:solidFill>
                  <a:schemeClr val="accent3"/>
                </a:solidFill>
                <a:effectLst/>
                <a:uLnTx/>
                <a:uFillTx/>
                <a:latin typeface="Arial" charset="0"/>
                <a:ea typeface="+mn-ea"/>
                <a:cs typeface="+mn-cs"/>
              </a:rPr>
              <a:pPr algn="r"/>
              <a:t>‹#›</a:t>
            </a:fld>
            <a:endParaRPr lang="en-US" sz="900" dirty="0">
              <a:solidFill>
                <a:schemeClr val="accent3"/>
              </a:solidFill>
            </a:endParaRPr>
          </a:p>
        </p:txBody>
      </p:sp>
      <p:sp>
        <p:nvSpPr>
          <p:cNvPr id="15" name="TextBox 14"/>
          <p:cNvSpPr txBox="1"/>
          <p:nvPr/>
        </p:nvSpPr>
        <p:spPr bwMode="gray">
          <a:xfrm>
            <a:off x="468838" y="6523570"/>
            <a:ext cx="2629246" cy="230832"/>
          </a:xfrm>
          <a:prstGeom prst="rect">
            <a:avLst/>
          </a:prstGeom>
          <a:noFill/>
        </p:spPr>
        <p:txBody>
          <a:bodyPr wrap="none" rtlCol="0">
            <a:spAutoFit/>
          </a:bodyPr>
          <a:lstStyle/>
          <a:p>
            <a:pPr algn="l"/>
            <a:r>
              <a:rPr lang="en-US" sz="900" dirty="0" smtClean="0">
                <a:solidFill>
                  <a:schemeClr val="accent3"/>
                </a:solidFill>
                <a:cs typeface="+mn-cs"/>
              </a:rPr>
              <a:t>©</a:t>
            </a:r>
            <a:r>
              <a:rPr lang="en-US" sz="900" baseline="0" dirty="0" smtClean="0">
                <a:solidFill>
                  <a:schemeClr val="accent3"/>
                </a:solidFill>
                <a:cs typeface="+mn-cs"/>
              </a:rPr>
              <a:t> 2012 Lenovo Confidential. All rights reserved.</a:t>
            </a:r>
            <a:endParaRPr lang="en-US" sz="900" dirty="0">
              <a:solidFill>
                <a:schemeClr val="accent3"/>
              </a:solidFill>
              <a:cs typeface="Arial" charset="0"/>
            </a:endParaRPr>
          </a:p>
        </p:txBody>
      </p:sp>
      <p:pic>
        <p:nvPicPr>
          <p:cNvPr id="6" name="Picture 2"/>
          <p:cNvPicPr>
            <a:picLocks noChangeAspect="1" noChangeArrowheads="1"/>
          </p:cNvPicPr>
          <p:nvPr/>
        </p:nvPicPr>
        <p:blipFill>
          <a:blip r:embed="rId9" cstate="email"/>
          <a:stretch>
            <a:fillRect/>
          </a:stretch>
        </p:blipFill>
        <p:spPr bwMode="auto">
          <a:xfrm>
            <a:off x="10244627" y="6193312"/>
            <a:ext cx="1463413" cy="483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44072217"/>
      </p:ext>
    </p:extLst>
  </p:cSld>
  <p:clrMap bg1="lt1" tx1="dk1" bg2="lt2" tx2="dk2" accent1="accent1" accent2="accent2" accent3="accent3" accent4="accent4" accent5="accent5" accent6="accent6" hlink="hlink" folHlink="folHlink"/>
  <p:sldLayoutIdLst>
    <p:sldLayoutId id="2147483715" r:id="rId1"/>
    <p:sldLayoutId id="2147483736" r:id="rId2"/>
    <p:sldLayoutId id="2147483737" r:id="rId3"/>
    <p:sldLayoutId id="2147483717" r:id="rId4"/>
    <p:sldLayoutId id="2147483719" r:id="rId5"/>
    <p:sldLayoutId id="2147483720" r:id="rId6"/>
  </p:sldLayoutIdLst>
  <p:timing>
    <p:tnLst>
      <p:par>
        <p:cTn id="1" dur="indefinite" restart="never" nodeType="tmRoot"/>
      </p:par>
    </p:tnLst>
  </p:timing>
  <p:hf hdr="0" dt="0"/>
  <p:txStyles>
    <p:titleStyle>
      <a:lvl1pPr algn="l" defTabSz="914400" rtl="0" eaLnBrk="1" latinLnBrk="0" hangingPunct="1">
        <a:spcBef>
          <a:spcPct val="0"/>
        </a:spcBef>
        <a:buNone/>
        <a:defRPr sz="3600" b="0" kern="1200">
          <a:solidFill>
            <a:schemeClr val="bg2"/>
          </a:solidFill>
          <a:latin typeface="+mj-lt"/>
          <a:ea typeface="+mj-ea"/>
          <a:cs typeface="+mj-cs"/>
        </a:defRPr>
      </a:lvl1pPr>
    </p:titleStyle>
    <p:bodyStyle>
      <a:lvl1pPr marL="285750" indent="-285750" algn="l" defTabSz="914400" rtl="0" eaLnBrk="1" latinLnBrk="0" hangingPunct="1">
        <a:spcBef>
          <a:spcPct val="20000"/>
        </a:spcBef>
        <a:buClr>
          <a:schemeClr val="accent1"/>
        </a:buClr>
        <a:buFont typeface="Wingdings" pitchFamily="2" charset="2"/>
        <a:buChar char="§"/>
        <a:defRPr sz="2800" kern="1200">
          <a:solidFill>
            <a:schemeClr val="tx2"/>
          </a:solidFill>
          <a:latin typeface="+mn-lt"/>
          <a:ea typeface="+mn-ea"/>
          <a:cs typeface="+mn-cs"/>
        </a:defRPr>
      </a:lvl1pPr>
      <a:lvl2pPr marL="628650" indent="-287338"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2pPr>
      <a:lvl3pPr marL="858838" indent="-230188"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089025" indent="-230188"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11275" indent="-22225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9.xml"/><Relationship Id="rId1" Type="http://schemas.openxmlformats.org/officeDocument/2006/relationships/tags" Target="../tags/tag1.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0.xml"/><Relationship Id="rId1" Type="http://schemas.openxmlformats.org/officeDocument/2006/relationships/tags" Target="../tags/tag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0.xml"/><Relationship Id="rId1" Type="http://schemas.openxmlformats.org/officeDocument/2006/relationships/tags" Target="../tags/tag3.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0.xml"/><Relationship Id="rId1" Type="http://schemas.openxmlformats.org/officeDocument/2006/relationships/tags" Target="../tags/tag4.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Office_Excel_____1.xlsx"/><Relationship Id="rId2" Type="http://schemas.openxmlformats.org/officeDocument/2006/relationships/slideLayout" Target="../slideLayouts/slideLayout9.xml"/><Relationship Id="rId1" Type="http://schemas.openxmlformats.org/officeDocument/2006/relationships/vmlDrawing" Target="../drawings/vmlDrawing1.v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X-Series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94633" y="537725"/>
            <a:ext cx="11147696" cy="506413"/>
          </a:xfrm>
        </p:spPr>
        <p:txBody>
          <a:bodyPr/>
          <a:lstStyle/>
          <a:p>
            <a:pPr eaLnBrk="1" hangingPunct="1"/>
            <a:r>
              <a:rPr lang="en-US" sz="3600" dirty="0" smtClean="0"/>
              <a:t>ThinkPad X131e Key Messages</a:t>
            </a:r>
          </a:p>
        </p:txBody>
      </p:sp>
      <p:sp>
        <p:nvSpPr>
          <p:cNvPr id="9" name="Text Box 4"/>
          <p:cNvSpPr txBox="1">
            <a:spLocks noChangeArrowheads="1"/>
          </p:cNvSpPr>
          <p:nvPr/>
        </p:nvSpPr>
        <p:spPr bwMode="auto">
          <a:xfrm>
            <a:off x="4043366" y="2230438"/>
            <a:ext cx="2992437" cy="1631216"/>
          </a:xfrm>
          <a:prstGeom prst="rect">
            <a:avLst/>
          </a:prstGeom>
          <a:solidFill>
            <a:srgbClr val="F2F2F2"/>
          </a:solidFill>
          <a:ln w="25400" algn="ctr">
            <a:solidFill>
              <a:srgbClr val="D9D9D9"/>
            </a:solidFill>
            <a:miter lim="800000"/>
            <a:headEnd/>
            <a:tailEnd/>
          </a:ln>
        </p:spPr>
        <p:txBody>
          <a:bodyPr>
            <a:spAutoFit/>
          </a:bodyPr>
          <a:lstStyle/>
          <a:p>
            <a:pPr algn="ctr"/>
            <a:r>
              <a:rPr lang="en-US" altLang="ja-JP" sz="1600" b="1" dirty="0" smtClean="0">
                <a:solidFill>
                  <a:srgbClr val="FF0000"/>
                </a:solidFill>
              </a:rPr>
              <a:t>MORE RUGGEDIZED!</a:t>
            </a:r>
            <a:endParaRPr lang="en-US" altLang="ja-JP" sz="1600" b="1" dirty="0">
              <a:solidFill>
                <a:srgbClr val="FF0000"/>
              </a:solidFill>
            </a:endParaRPr>
          </a:p>
          <a:p>
            <a:pPr>
              <a:buFontTx/>
              <a:buChar char="•"/>
            </a:pPr>
            <a:r>
              <a:rPr lang="en-US" altLang="ja-JP" sz="1200" dirty="0"/>
              <a:t> </a:t>
            </a:r>
            <a:r>
              <a:rPr lang="en-US" altLang="ja-JP" sz="1200" dirty="0" smtClean="0"/>
              <a:t>60% Keyboard Gap Reduction</a:t>
            </a:r>
          </a:p>
          <a:p>
            <a:pPr>
              <a:buFontTx/>
              <a:buChar char="•"/>
            </a:pPr>
            <a:r>
              <a:rPr lang="en-US" altLang="ja-JP" sz="1200" dirty="0" smtClean="0"/>
              <a:t> Dustless Fan</a:t>
            </a:r>
          </a:p>
          <a:p>
            <a:pPr>
              <a:buFontTx/>
              <a:buChar char="•"/>
            </a:pPr>
            <a:r>
              <a:rPr lang="en-US" altLang="ja-JP" sz="1200" dirty="0" smtClean="0"/>
              <a:t> Stronger hinges &amp; hinge brackets</a:t>
            </a:r>
          </a:p>
          <a:p>
            <a:pPr>
              <a:buFontTx/>
              <a:buChar char="•"/>
            </a:pPr>
            <a:r>
              <a:rPr lang="en-US" altLang="ja-JP" sz="1200" dirty="0" smtClean="0"/>
              <a:t> 50% Stronger USB ports</a:t>
            </a:r>
          </a:p>
          <a:p>
            <a:pPr>
              <a:buFontTx/>
              <a:buChar char="•"/>
            </a:pPr>
            <a:r>
              <a:rPr lang="en-US" altLang="ja-JP" sz="1200" dirty="0" smtClean="0"/>
              <a:t> 50% Stronger DC-In port</a:t>
            </a:r>
          </a:p>
          <a:p>
            <a:pPr>
              <a:buFontTx/>
              <a:buChar char="•"/>
            </a:pPr>
            <a:r>
              <a:rPr lang="en-US" altLang="ja-JP" sz="1200" dirty="0" smtClean="0"/>
              <a:t> Stronger AC Adapter Cable</a:t>
            </a:r>
          </a:p>
          <a:p>
            <a:pPr>
              <a:buFontTx/>
              <a:buChar char="•"/>
            </a:pPr>
            <a:r>
              <a:rPr lang="en-US" altLang="ja-JP" sz="1200" dirty="0" smtClean="0"/>
              <a:t> Better HDD Shock Performance</a:t>
            </a:r>
          </a:p>
        </p:txBody>
      </p:sp>
      <p:sp>
        <p:nvSpPr>
          <p:cNvPr id="10" name="Text Box 4"/>
          <p:cNvSpPr txBox="1">
            <a:spLocks noChangeArrowheads="1"/>
          </p:cNvSpPr>
          <p:nvPr/>
        </p:nvSpPr>
        <p:spPr bwMode="auto">
          <a:xfrm>
            <a:off x="6157913" y="4284663"/>
            <a:ext cx="3027362" cy="1631950"/>
          </a:xfrm>
          <a:prstGeom prst="rect">
            <a:avLst/>
          </a:prstGeom>
          <a:solidFill>
            <a:schemeClr val="bg1">
              <a:lumMod val="95000"/>
            </a:schemeClr>
          </a:solidFill>
          <a:ln w="25400" algn="ctr">
            <a:solidFill>
              <a:schemeClr val="bg1">
                <a:lumMod val="85000"/>
              </a:schemeClr>
            </a:solidFill>
            <a:miter lim="800000"/>
            <a:headEnd/>
            <a:tailEnd/>
          </a:ln>
        </p:spPr>
        <p:txBody>
          <a:bodyPr wrap="none">
            <a:spAutoFit/>
          </a:bodyPr>
          <a:lstStyle/>
          <a:p>
            <a:pPr algn="ctr">
              <a:defRPr/>
            </a:pPr>
            <a:r>
              <a:rPr lang="en-US" altLang="ja-JP" sz="1600" b="1" dirty="0">
                <a:solidFill>
                  <a:srgbClr val="FF0000"/>
                </a:solidFill>
              </a:rPr>
              <a:t>FULL FEATURED THINKPAD!</a:t>
            </a:r>
          </a:p>
          <a:p>
            <a:pPr>
              <a:buFontTx/>
              <a:buChar char="•"/>
              <a:defRPr/>
            </a:pPr>
            <a:r>
              <a:rPr lang="en-US" altLang="ja-JP" sz="1200" dirty="0"/>
              <a:t>11.6” HD Anti-glare display</a:t>
            </a:r>
          </a:p>
          <a:p>
            <a:pPr>
              <a:buFontTx/>
              <a:buChar char="•"/>
              <a:defRPr/>
            </a:pPr>
            <a:r>
              <a:rPr lang="en-US" altLang="ja-JP" sz="1200" dirty="0"/>
              <a:t> HDMI; 3 USB ports</a:t>
            </a:r>
          </a:p>
          <a:p>
            <a:pPr>
              <a:buFontTx/>
              <a:buChar char="•"/>
              <a:defRPr/>
            </a:pPr>
            <a:r>
              <a:rPr lang="en-US" altLang="ja-JP" sz="1200" dirty="0"/>
              <a:t> Up to 8 GB DDR3 Memory</a:t>
            </a:r>
          </a:p>
          <a:p>
            <a:pPr>
              <a:buFontTx/>
              <a:buChar char="•"/>
              <a:defRPr/>
            </a:pPr>
            <a:r>
              <a:rPr lang="en-US" altLang="ja-JP" sz="1200" dirty="0"/>
              <a:t> Full size spill resistant keyboard</a:t>
            </a:r>
          </a:p>
          <a:p>
            <a:pPr>
              <a:buFontTx/>
              <a:buChar char="•"/>
              <a:defRPr/>
            </a:pPr>
            <a:r>
              <a:rPr lang="en-US" altLang="ja-JP" sz="1200" dirty="0"/>
              <a:t> Up to 9.3 hrs battery life</a:t>
            </a:r>
          </a:p>
          <a:p>
            <a:pPr>
              <a:buFontTx/>
              <a:buChar char="•"/>
              <a:defRPr/>
            </a:pPr>
            <a:r>
              <a:rPr lang="en-US" altLang="ja-JP" sz="1200" dirty="0"/>
              <a:t> WWAN Ready</a:t>
            </a:r>
          </a:p>
          <a:p>
            <a:pPr>
              <a:buFontTx/>
              <a:buChar char="•"/>
              <a:defRPr/>
            </a:pPr>
            <a:r>
              <a:rPr lang="en-US" altLang="ja-JP" sz="1200" dirty="0"/>
              <a:t> TPM</a:t>
            </a:r>
            <a:r>
              <a:rPr lang="en-US" altLang="ja-JP" sz="1200" baseline="30000" dirty="0"/>
              <a:t>1</a:t>
            </a:r>
          </a:p>
        </p:txBody>
      </p:sp>
      <p:sp>
        <p:nvSpPr>
          <p:cNvPr id="11" name="Text Box 4"/>
          <p:cNvSpPr txBox="1">
            <a:spLocks noChangeArrowheads="1"/>
          </p:cNvSpPr>
          <p:nvPr/>
        </p:nvSpPr>
        <p:spPr bwMode="auto">
          <a:xfrm>
            <a:off x="6375403" y="1225550"/>
            <a:ext cx="2505075" cy="793750"/>
          </a:xfrm>
          <a:prstGeom prst="rect">
            <a:avLst/>
          </a:prstGeom>
          <a:solidFill>
            <a:srgbClr val="F2F2F2"/>
          </a:solidFill>
          <a:ln w="25400" algn="ctr">
            <a:solidFill>
              <a:srgbClr val="D9D9D9"/>
            </a:solidFill>
            <a:miter lim="800000"/>
            <a:headEnd/>
            <a:tailEnd/>
          </a:ln>
        </p:spPr>
        <p:txBody>
          <a:bodyPr/>
          <a:lstStyle/>
          <a:p>
            <a:r>
              <a:rPr lang="en-US" altLang="ja-JP" sz="1400" dirty="0"/>
              <a:t>Choice of:</a:t>
            </a:r>
          </a:p>
          <a:p>
            <a:r>
              <a:rPr lang="en-US" altLang="ja-JP" sz="1400" dirty="0"/>
              <a:t>AMD Fusion or </a:t>
            </a:r>
          </a:p>
          <a:p>
            <a:r>
              <a:rPr lang="en-US" altLang="ja-JP" sz="1400" dirty="0"/>
              <a:t>Intel Core i3 processors</a:t>
            </a:r>
            <a:endParaRPr lang="en-US" altLang="ja-JP" sz="1200" dirty="0"/>
          </a:p>
          <a:p>
            <a:pPr>
              <a:buFont typeface="Arial" pitchFamily="34" charset="0"/>
              <a:buNone/>
            </a:pPr>
            <a:endParaRPr lang="en-US" altLang="ja-JP" sz="1400" dirty="0"/>
          </a:p>
        </p:txBody>
      </p:sp>
      <p:sp>
        <p:nvSpPr>
          <p:cNvPr id="12" name="Text Box 13"/>
          <p:cNvSpPr txBox="1">
            <a:spLocks noChangeArrowheads="1"/>
          </p:cNvSpPr>
          <p:nvPr/>
        </p:nvSpPr>
        <p:spPr bwMode="auto">
          <a:xfrm>
            <a:off x="7915275" y="6567488"/>
            <a:ext cx="2895600" cy="277812"/>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defRPr/>
            </a:pPr>
            <a:r>
              <a:rPr lang="en-US" sz="1200" dirty="0"/>
              <a:t>¹ Intel models only</a:t>
            </a:r>
          </a:p>
        </p:txBody>
      </p:sp>
      <p:pic>
        <p:nvPicPr>
          <p:cNvPr id="13" name="Picture 15" descr="2nd gen i3"/>
          <p:cNvPicPr>
            <a:picLocks noChangeAspect="1" noChangeArrowheads="1"/>
          </p:cNvPicPr>
          <p:nvPr/>
        </p:nvPicPr>
        <p:blipFill>
          <a:blip r:embed="rId2" cstate="email"/>
          <a:srcRect/>
          <a:stretch>
            <a:fillRect/>
          </a:stretch>
        </p:blipFill>
        <p:spPr bwMode="auto">
          <a:xfrm>
            <a:off x="8763000" y="1270000"/>
            <a:ext cx="833438" cy="698500"/>
          </a:xfrm>
          <a:prstGeom prst="rect">
            <a:avLst/>
          </a:prstGeom>
          <a:noFill/>
          <a:ln w="9525">
            <a:noFill/>
            <a:miter lim="800000"/>
            <a:headEnd/>
            <a:tailEnd/>
          </a:ln>
        </p:spPr>
      </p:pic>
      <p:pic>
        <p:nvPicPr>
          <p:cNvPr id="14" name="Picture 16" descr="amd_vision-pro-logo"/>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5432425" y="1100138"/>
            <a:ext cx="1158875" cy="1035050"/>
          </a:xfrm>
          <a:prstGeom prst="rect">
            <a:avLst/>
          </a:prstGeom>
          <a:noFill/>
          <a:ln w="9525">
            <a:noFill/>
            <a:miter lim="800000"/>
            <a:headEnd/>
            <a:tailEnd/>
          </a:ln>
        </p:spPr>
      </p:pic>
      <p:sp>
        <p:nvSpPr>
          <p:cNvPr id="15" name="Text Box 4"/>
          <p:cNvSpPr txBox="1">
            <a:spLocks noChangeArrowheads="1"/>
          </p:cNvSpPr>
          <p:nvPr/>
        </p:nvSpPr>
        <p:spPr bwMode="auto">
          <a:xfrm>
            <a:off x="8259766" y="2217738"/>
            <a:ext cx="2992437" cy="1816100"/>
          </a:xfrm>
          <a:prstGeom prst="rect">
            <a:avLst/>
          </a:prstGeom>
          <a:solidFill>
            <a:srgbClr val="F2F2F2"/>
          </a:solidFill>
          <a:ln w="25400" algn="ctr">
            <a:solidFill>
              <a:srgbClr val="D9D9D9"/>
            </a:solidFill>
            <a:miter lim="800000"/>
            <a:headEnd/>
            <a:tailEnd/>
          </a:ln>
        </p:spPr>
        <p:txBody>
          <a:bodyPr>
            <a:spAutoFit/>
          </a:bodyPr>
          <a:lstStyle/>
          <a:p>
            <a:pPr algn="ctr"/>
            <a:r>
              <a:rPr lang="en-US" altLang="ja-JP" sz="1600" b="1" dirty="0">
                <a:solidFill>
                  <a:srgbClr val="FF0000"/>
                </a:solidFill>
              </a:rPr>
              <a:t>HIGHLY CUSTOMIZABLE!</a:t>
            </a:r>
          </a:p>
          <a:p>
            <a:pPr>
              <a:buFontTx/>
              <a:buChar char="•"/>
            </a:pPr>
            <a:r>
              <a:rPr lang="en-US" altLang="ja-JP" sz="1100" dirty="0"/>
              <a:t> </a:t>
            </a:r>
            <a:r>
              <a:rPr lang="en-US" altLang="ja-JP" sz="1200" dirty="0"/>
              <a:t>Custom top cover colors</a:t>
            </a:r>
          </a:p>
          <a:p>
            <a:pPr>
              <a:buFontTx/>
              <a:buChar char="•"/>
            </a:pPr>
            <a:r>
              <a:rPr lang="en-US" altLang="ja-JP" sz="1200" dirty="0"/>
              <a:t> Asset Tagging</a:t>
            </a:r>
          </a:p>
          <a:p>
            <a:pPr>
              <a:buFontTx/>
              <a:buChar char="•"/>
            </a:pPr>
            <a:r>
              <a:rPr lang="en-US" altLang="ja-JP" sz="1200" dirty="0"/>
              <a:t> Laser Engraving</a:t>
            </a:r>
          </a:p>
          <a:p>
            <a:pPr>
              <a:buFontTx/>
              <a:buChar char="•"/>
            </a:pPr>
            <a:r>
              <a:rPr lang="en-US" altLang="ja-JP" sz="1200" dirty="0"/>
              <a:t> BIOS customization</a:t>
            </a:r>
          </a:p>
          <a:p>
            <a:pPr>
              <a:buFontTx/>
              <a:buChar char="•"/>
            </a:pPr>
            <a:r>
              <a:rPr lang="en-US" altLang="ja-JP" sz="1200" dirty="0"/>
              <a:t> Customer-unique Pubs</a:t>
            </a:r>
          </a:p>
          <a:p>
            <a:pPr>
              <a:buFontTx/>
              <a:buChar char="•"/>
            </a:pPr>
            <a:r>
              <a:rPr lang="en-US" altLang="ja-JP" sz="1200" dirty="0"/>
              <a:t> Security screw on HDD</a:t>
            </a:r>
          </a:p>
          <a:p>
            <a:pPr>
              <a:buFontTx/>
              <a:buChar char="•"/>
            </a:pPr>
            <a:r>
              <a:rPr lang="en-US" altLang="ja-JP" sz="1200" dirty="0"/>
              <a:t> Custom Imaging</a:t>
            </a:r>
            <a:endParaRPr lang="en-US" altLang="ja-JP" sz="1400" dirty="0"/>
          </a:p>
          <a:p>
            <a:pPr>
              <a:buFontTx/>
              <a:buChar char="•"/>
            </a:pPr>
            <a:r>
              <a:rPr lang="en-US" altLang="ja-JP" sz="1200" dirty="0"/>
              <a:t> RFID</a:t>
            </a:r>
          </a:p>
        </p:txBody>
      </p:sp>
      <p:pic>
        <p:nvPicPr>
          <p:cNvPr id="16" name="Picture 14" descr="C:\Documents and Settings\dharris\My Documents\Education\2-Journey\images\ThinkPad-X130e-laptop-rock-solid-black.png"/>
          <p:cNvPicPr>
            <a:picLocks noChangeAspect="1" noChangeArrowheads="1"/>
          </p:cNvPicPr>
          <p:nvPr/>
        </p:nvPicPr>
        <p:blipFill>
          <a:blip r:embed="rId4" cstate="email"/>
          <a:srcRect/>
          <a:stretch>
            <a:fillRect/>
          </a:stretch>
        </p:blipFill>
        <p:spPr bwMode="auto">
          <a:xfrm>
            <a:off x="1136650" y="1168405"/>
            <a:ext cx="3460750" cy="5356225"/>
          </a:xfrm>
          <a:prstGeom prst="rect">
            <a:avLst/>
          </a:prstGeom>
          <a:noFill/>
          <a:ln w="9525">
            <a:noFill/>
            <a:miter lim="800000"/>
            <a:headEnd/>
            <a:tailEnd/>
          </a:ln>
        </p:spPr>
      </p:pic>
      <p:pic>
        <p:nvPicPr>
          <p:cNvPr id="17" name="Picture 2"/>
          <p:cNvPicPr>
            <a:picLocks noChangeAspect="1" noChangeArrowheads="1"/>
          </p:cNvPicPr>
          <p:nvPr/>
        </p:nvPicPr>
        <p:blipFill>
          <a:blip r:embed="rId5" cstate="email"/>
          <a:srcRect/>
          <a:stretch>
            <a:fillRect/>
          </a:stretch>
        </p:blipFill>
        <p:spPr bwMode="auto">
          <a:xfrm>
            <a:off x="4378181" y="5325041"/>
            <a:ext cx="1088894" cy="8202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Title 2"/>
          <p:cNvSpPr>
            <a:spLocks noGrp="1"/>
          </p:cNvSpPr>
          <p:nvPr>
            <p:ph type="title"/>
          </p:nvPr>
        </p:nvSpPr>
        <p:spPr>
          <a:xfrm>
            <a:off x="489126" y="465508"/>
            <a:ext cx="11147696" cy="506413"/>
          </a:xfrm>
        </p:spPr>
        <p:txBody>
          <a:bodyPr/>
          <a:lstStyle/>
          <a:p>
            <a:pPr eaLnBrk="1" hangingPunct="1"/>
            <a:r>
              <a:rPr lang="en-US" sz="3600" dirty="0" smtClean="0"/>
              <a:t>ThinkPad X131e – Key Messages</a:t>
            </a:r>
          </a:p>
        </p:txBody>
      </p:sp>
      <p:sp>
        <p:nvSpPr>
          <p:cNvPr id="6" name="Content Placeholder 3"/>
          <p:cNvSpPr txBox="1">
            <a:spLocks/>
          </p:cNvSpPr>
          <p:nvPr/>
        </p:nvSpPr>
        <p:spPr>
          <a:xfrm>
            <a:off x="537885" y="1209241"/>
            <a:ext cx="11335871" cy="5069086"/>
          </a:xfrm>
          <a:prstGeom prst="rect">
            <a:avLst/>
          </a:prstGeom>
        </p:spPr>
        <p:txBody>
          <a:bodyPr/>
          <a:lstStyle/>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r>
              <a:rPr lang="en-US" sz="2400" dirty="0" smtClean="0">
                <a:solidFill>
                  <a:schemeClr val="tx2"/>
                </a:solidFill>
                <a:latin typeface="+mn-lt"/>
              </a:rPr>
              <a:t>Top Cover Activity LEDs</a:t>
            </a:r>
            <a:endParaRPr kumimoji="0" lang="en-US" sz="1600" b="0" i="0" u="none" strike="noStrike" kern="1200" cap="none" spc="0" normalizeH="0" baseline="0" noProof="0" dirty="0" smtClean="0">
              <a:ln>
                <a:noFill/>
              </a:ln>
              <a:solidFill>
                <a:schemeClr val="tx2"/>
              </a:solidFill>
              <a:effectLst/>
              <a:uLnTx/>
              <a:uFillTx/>
              <a:latin typeface="+mn-lt"/>
              <a:ea typeface="+mn-ea"/>
              <a:cs typeface="+mn-cs"/>
            </a:endParaRPr>
          </a:p>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r>
              <a:rPr lang="en-US" sz="1600" baseline="0" dirty="0" smtClean="0">
                <a:solidFill>
                  <a:srgbClr val="FF0000"/>
                </a:solidFill>
                <a:latin typeface="+mn-lt"/>
              </a:rPr>
              <a:t>	</a:t>
            </a:r>
            <a:r>
              <a:rPr lang="en-US" sz="1600" dirty="0" smtClean="0">
                <a:solidFill>
                  <a:srgbClr val="FF0000"/>
                </a:solidFill>
                <a:latin typeface="+mn-lt"/>
              </a:rPr>
              <a:t>Indicates Wireless connectivity</a:t>
            </a:r>
          </a:p>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r>
              <a:rPr lang="en-US" sz="1600" baseline="0" dirty="0" smtClean="0">
                <a:solidFill>
                  <a:srgbClr val="FF0000"/>
                </a:solidFill>
                <a:latin typeface="+mn-lt"/>
              </a:rPr>
              <a:t>	Indicates</a:t>
            </a:r>
            <a:r>
              <a:rPr lang="en-US" sz="1600" dirty="0" smtClean="0">
                <a:solidFill>
                  <a:srgbClr val="FF0000"/>
                </a:solidFill>
                <a:latin typeface="+mn-lt"/>
              </a:rPr>
              <a:t> </a:t>
            </a:r>
            <a:r>
              <a:rPr lang="en-US" sz="1600" baseline="0" dirty="0" smtClean="0">
                <a:solidFill>
                  <a:srgbClr val="FF0000"/>
                </a:solidFill>
                <a:latin typeface="+mn-lt"/>
              </a:rPr>
              <a:t>Camera</a:t>
            </a:r>
            <a:r>
              <a:rPr lang="en-US" sz="1600" dirty="0" smtClean="0">
                <a:solidFill>
                  <a:srgbClr val="FF0000"/>
                </a:solidFill>
                <a:latin typeface="+mn-lt"/>
              </a:rPr>
              <a:t> activity</a:t>
            </a:r>
          </a:p>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r>
              <a:rPr lang="en-US" sz="1600" dirty="0" smtClean="0">
                <a:solidFill>
                  <a:srgbClr val="FF0000"/>
                </a:solidFill>
                <a:latin typeface="+mn-lt"/>
              </a:rPr>
              <a:t>	</a:t>
            </a:r>
          </a:p>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r>
              <a:rPr lang="en-US" sz="1600" dirty="0" smtClean="0">
                <a:solidFill>
                  <a:srgbClr val="FF0000"/>
                </a:solidFill>
                <a:latin typeface="+mn-lt"/>
              </a:rPr>
              <a:t>	Provides a quick visual cue to instructors to ensure all students are on the same page.</a:t>
            </a:r>
          </a:p>
          <a:p>
            <a:pPr marL="227798" marR="0" lvl="0" indent="-227798" algn="l" defTabSz="914400" rtl="0" eaLnBrk="1" fontAlgn="auto" latinLnBrk="0" hangingPunct="1">
              <a:lnSpc>
                <a:spcPct val="100000"/>
              </a:lnSpc>
              <a:spcBef>
                <a:spcPct val="20000"/>
              </a:spcBef>
              <a:spcAft>
                <a:spcPts val="0"/>
              </a:spcAft>
              <a:buClr>
                <a:schemeClr val="accent1"/>
              </a:buClr>
              <a:buSzTx/>
              <a:buFont typeface="Wingdings" pitchFamily="2" charset="2"/>
              <a:buNone/>
              <a:tabLst/>
              <a:defRPr/>
            </a:pPr>
            <a:endParaRPr kumimoji="0" lang="en-US" sz="1400" b="0" i="0" u="none" strike="noStrike" kern="1200" cap="none" spc="0" normalizeH="0" baseline="0" noProof="0" dirty="0" smtClean="0">
              <a:ln>
                <a:noFill/>
              </a:ln>
              <a:solidFill>
                <a:srgbClr val="FF0000"/>
              </a:solidFill>
              <a:effectLst/>
              <a:uLnTx/>
              <a:uFillTx/>
              <a:latin typeface="+mn-lt"/>
              <a:ea typeface="+mn-ea"/>
              <a:cs typeface="+mn-cs"/>
            </a:endParaRPr>
          </a:p>
        </p:txBody>
      </p:sp>
      <p:pic>
        <p:nvPicPr>
          <p:cNvPr id="8" name="Picture 2"/>
          <p:cNvPicPr>
            <a:picLocks noChangeAspect="1" noChangeArrowheads="1"/>
          </p:cNvPicPr>
          <p:nvPr/>
        </p:nvPicPr>
        <p:blipFill>
          <a:blip r:embed="rId3" cstate="email"/>
          <a:srcRect/>
          <a:stretch>
            <a:fillRect/>
          </a:stretch>
        </p:blipFill>
        <p:spPr bwMode="auto">
          <a:xfrm>
            <a:off x="5890" y="3629891"/>
            <a:ext cx="10204462" cy="3200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73" name="Rectangle 9"/>
          <p:cNvSpPr>
            <a:spLocks noChangeArrowheads="1"/>
          </p:cNvSpPr>
          <p:nvPr/>
        </p:nvSpPr>
        <p:spPr bwMode="auto">
          <a:xfrm>
            <a:off x="400790" y="457200"/>
            <a:ext cx="5771376" cy="457200"/>
          </a:xfrm>
          <a:prstGeom prst="rect">
            <a:avLst/>
          </a:prstGeom>
          <a:solidFill>
            <a:schemeClr val="accent1"/>
          </a:solidFill>
          <a:ln w="9525">
            <a:noFill/>
            <a:miter lim="800000"/>
            <a:headEnd/>
            <a:tailEnd/>
          </a:ln>
          <a:effectLst/>
        </p:spPr>
        <p:txBody>
          <a:bodyPr wrap="none" anchor="ctr"/>
          <a:lstStyle/>
          <a:p>
            <a:endParaRPr lang="en-US" dirty="0"/>
          </a:p>
        </p:txBody>
      </p:sp>
      <p:sp>
        <p:nvSpPr>
          <p:cNvPr id="139274" name="AutoShape 8" descr="data:image/jpeg;base64,/9j/4AAQSkZJRgABAQAAAQABAAD/2wCEAAkGBhQSERQUExQWFBQWFhgXFxcYFxoVGBwYFhQVFBcXGhgXHCYfGBojGRQWHy8gIycpLCwsFR4xNTAqNSYrLCkBCQoKDgwOGg8PGiwkHyQsLCosLiwvLS8vLywpLCwsKSksLywuLSwsLCwsLCwpLCwsLCwsLCwsLC0sLCwsLCwsLP/AABEIALkBEAMBIgACEQEDEQH/xAAcAAACAgMBAQAAAAAAAAAAAAAFBgQHAAIDAQj/xABEEAACAAQEAwUFBgQFAwMFAAABAgADBBEFEiExBkFRByJhcYETMpGhsRRCUnLB0SMzYvAIgpKy4RUWwiRD8Rc0NVNz/8QAGgEAAgMBAQAAAAAAAAAAAAAAAwQBAgUABv/EADERAAICAQMCAwcDBAMAAAAAAAECABEDEiExBEETIlEyYXGBobHwkcHRFFLh8SMzQv/aAAwDAQACEQMRAD8AdFlv0jtLpyecHzQaQvzEMudZicrba2jSxojXUzMuR0q50NN4mNqemDGxOsTPswPL5wJxaSZTCaNhuLmCJjRjQgnyug1HiFlwsePxjQpKU5WI18Y3o6sTEDKRqIjYjh6zBmBAYbG0VVRqppZnOnUm8nigTwiLOCyzqNIzA8YDgo3vLptBCrVGFmYfKK7o2lpYFciakM8kiWRcWI8o7ZQNQPlaA+ESmWYVDZpY53+UFsQnhVgWbyGrjHTW4sioFxiv5CEXHBcG5hjxGsGphJxzEd9YyWbUZu4lqBagi8cxOEQJ1cL2hi4H4VNe7ZmySk95uZPQXgyre07IQu5kFJt9BqekNeAdnVRUWZx7GX1b3iPBf3h0wvDqCh9xRnG7t3j8eXpHmLcdy0HcIbpBlRfWJvkc+yJOoODqSkAJXOw5ub/LaPMQ4zkIpUEC3SK0xPjWZNbVtOkLdXWFiTeO8RRwLkDAW9oxi4txxZrXDEwvrWC0QWBMc81oG/nNxhRpFCez59zHSmxOZL91iI4ARqY4EjiVYXzCqcUzgffMTqTitgc2t+oNoWAI7y20i/iuO8EcS+ke6PtDNrOoI684mTcYSct0OvQxXTi0daOsIO8ETOe8C+AciMc6qZWveO9JiJY/Mk8h1MBpeLXNmAI3JOwHUxlTiqMtpdwPmT1P7coLrHYwek9xGYcbCSCFH/PiYGS+KGdyx5wqzptzHonWgfjG5bwhLE+2CdL8eULFfIE8FGHeXYxGw7FSo3iLX4gQ91O8MDPtFMvT3vBE6jeUSLm3KNUn5xY7wYSoExSG3gJNXI9x1io6gp8JTwg/PM+q846wHxumExe6bMNjaJdBPzy1bQXAjhiIAsxcAbEaRfGNLyMpD4/dNMKIdPeuRobeEd6jDlYEEE3hfpZ5pqrIWCypozAn8XMX+cMP/VJPOcvxEGyKyta8HeAwujJT8jYxXpVFNP8AZuzZXPcG48oa0oltoIXOJjJnS7y5l5i6qRc6iNuGuLJbSwk1mM4aFQLnz0guVXdA4u+8XwPjxZDjJFcg/tJuLcOq5zXyW/CbH5QPruFVyBlZ2HMZifUftDD/ANQU7Spjf5f3jKOYwJ7hVOV/2gQzZFG/aHPTYXbYczjhlIsiUAo8T5mBGMV176wZrp1gb7QlY7W2vrpyjG6jIWO89J02IKAB2gvFsSsDCLimIXJiZjWKXJF4cuy7s7SplmpqkzI2ktTzA3b9orix3uYfNlGJduZVhoDMmKFN2YgADqYvPhjBBR0iy7946serGDM/gujkOry5Sqy6ggQOxbEOQ2g2UhRtFcTM+5EC43OvpCpiTACDdfP3hVxSeIVXcxwnaC1OpjfPEVqjWCUnh2qmSvapIcp+K2/kNzDSoW2Aiz5FTdjUgzZ4EQ5lZEWqnurEMh05HSN6ApNJDCzcoJ4VDeC8cHidPtseJPJiLVSCjRqtS3QxSFBuEZJudY3mVQWIEvO3KwibS0Ou1zFDUmpvLdn1OgjpJl3OmgGpJ2A6mDGHcMVNQbSpTNyJtoPMwyU/Y/WzBY+zkp/U12J6kLf4X0+ccFMEzqIiVU+4yr7o+JPU/oOXxjWVoIs2R2IEfzKpfJZZP1IgvQdj9KurmdN8CRLX5a/OChDAlxKZzXg9hHA1ZU2KSWVT99/4a+d21PoDFw0mCSqYH7PSIp/F3S3+tiTGk6ZUE95lQf1Ov6ExOkDmQLPpFbDeyeVLGapnlz+GVoPVm1PwEFH4Jw8gAU5PiZj3+TQWWrkoP4k0Mei6xHncYSk0ly7+JP6CJ8TGnMnwnbgQHUdllO1zKMyX65h8GH6wt4v2RVO8t5b+ZKH56fOG2p4znPopCD+kAREfG3GrTHN/6iIEeoxnapb+kfm4fwnCZCO8p5jswJOXMdATpoOUE3wWmOhls3nc/WBGNM9PXSpktVPthka+wI1B+sMiioPOWPS8auRm2bVz75hYkTdCvB9L+EE4vhsmdJIdCfZ6gG99OkT8FwqleUjpLWxA5CMny5isHd1KkZSALb84BYVMmSK1qYuEkuDMlk+J7yj6+sduyEBvf/Mk6UyAsvO3A+RjmtBLGyKPSEriCWKKoSoVAUJs+m1+cNjyl5zvmBEDFKCRMlsrTM1x+K8CwNpbzEkHY8w3VY9aeUAEbjiS6HiBJyBpalweYGkbz6rNvpaFLgXFpstplMyfw5eofwJ2g9iVSSL206wDqVXExURzoS2ZA5gjH8S7pAiucZxfKCrXyn4jxH7c4a8eqLAxV2PVgLW8Yzd3bebqUiSVgPDUyvqfZKwC2zF+WXlbqT05axcPBmKTKe9JMW4lCyOBoRy9YkcLY9QrJlS5CgHKNFTnbUk2idXVFyWFh08o1DWFDjK8+v3mDbdVkGUNsOw+3xkbF8Q31hPxCsiZi9f4wnYniducZTEsZtImkT3EsSABgThGGTKyeERWK3GcqL5VvqYFYhiNzD1wH2jU9DTNLaX3rks41zHxh7p+nLb1xEes6oYhpHJ+dRolcNYZRzEdpJPIs92APUg/WLDpnllBly5LaW2tFAcS9qyVFxY5elrQIpe1ebJT2cosE6HW3leH8mLGQPNR+kxsWXPqJ0WP0P1n0PivC9JOBM2UjDmSB9YpDivA6b25NKmSWvMX1PUX5Qa4a41qaulZHa6Xtm+8R0gXjyEd1R68oQy5WT/jDXNXpunV6ystRfWnTNrr5wTosH9u4lyku52t9T0HjHPAeFqirm5ZS6fec6Io6k/pvFz4FgEmglWQZmIGZzuxA18l02gQx3uYy+QLsOYtYR2QSFTNVTGZtyEIVAPMi7eekGJdBQU7AS6ZD/WVz6dTnvEmvxf2nu6W58rdf+IUMZxADQa2N/M+MccqpxIXC2T2jGscdre0tDYcu6vIm/QDT5xHq+O3t3QB4b/3pFeNUO+puBf5CJAIAgTZ/QQo6ZRzGSfx1Ubhh8BA2o4rnzPemN5XsIBT6oRE+2awPWx5MJ4ajgQ0cZmrs518bxGm4m7G5aIa1QI3EcJ1Yo5j4xWydjO44hMVRPONvbkxBoaaZM1ly3f8qs30EFpWFTQO9LYH8pEQVPpJL+pkYT7Ru7kiJa4O5+6fhb6x1ODEDvEDzMRob0kax6x542w8vSuV9+X31I3BGukb4RRSJkhGae7ZlBJMwjlB2pkhrg7MLRV9f2OTJk0haxpaakKL7E+cb+PIDj0k1U8zlxEZdQWwRUdqjDaK1mmfGYdxtzgBxTSrVUvtZRzNTve6nUqp7wuOogXI7A0/9yrnN62h14c4PkUEppauzK++c312iwzKu+ok/l9pVunZ9tIAPP7d/X3Tng2NUU2UrSwG0FwFLEG2x8YIDE5Q92Q58pZhCw7Fnwqsm0gkmas188kLa/e3GvIWhzXF65tqPL+aYo+l4jJj3sce9pOLLtR2I9Fud5hUm4QpfUgixgTieJnME5QQeom2/jqqMeQOYW84S8RxQCY7E6AG0ZWdqJE3umUFAYB4vxTLcXivFp5s9iyIzBdSQpIHnaO/FeO55h1h87H8fzy/sySTYXaZMO2v6/tBulxrep+07rcrqgTGNztCPZj7Z5DO6WF7Lp00JhjrK+wIO30ghXYmsiV7OWAvlCljeIALqdbQLqcpyPd3J6TCMSBQKgnHKki9zpyPUQhYziGvrBPFseBJU6qem4PUftz+cR67hX/04mGYPaHvKL6W5QTpunbIdu0jq+rTABqPOwkBquUi2KMTbUkQNr69GWyyyD1iQmNk2VpYdhpEabiZB/lgRrO66aU7fCYaI2rUwJPxkWVVDZxHKbMU7LHtVUs+4A8hHtDQzJzrKlozuxsqqLknyhMseI8qjk7fOWd2ZzAaa3RjD7QcH/aGzzDkk6ebeA6Dxgf2Y9mkyjQtWMMzG4kg3t4seZ8BFh1NYJeptf7o5CFGTzFmjgykqFWb0tLKp5QVFEtBso0v4mAeJV+c6bDnyt4xHr61pjG50+UDp1QOW396mBPlvYQmPDW5ntXN0sNP1PjAGplr8YlVmIgA6wq4xxAFvrC3MeQUJJrK1V6RmCUUytmFUOVF99zsAdhbmx1sIG8PcPzq9s5ukgHVzz8F6+ewix5cqXTyRJkrkC7/AIiepPXTeCog5aCyPWy8yO/ClJIAE0Zm0952LX8kKqPiYh1r0Mgi1PKc+K5v9xMb4lMzKb9ND4fvClidV11O0W8YDYAQQwXuzGNsvi+Ug7tPKHkij9I1/wC7ZV7imlXHPIv7Qj/bLj1/4joarSJ8Z5XwcYjrWcfTHTKoCjoIDS8ecXOa3xgAK8CI0zEukR4jnkyNCjgRkfG5jbsY5vUsecLq4iYxsQc84EVuEDVwJ9KTl08or3iydNkYpTMs0y5dQvsydwCNdjoCbxYxEJnaZhhmULsou8k519N/lGt07U1eu0wuqW0sdt4bGEE+9VzT5FR9BHGrwCU62afNJBBF5mxGoNvOFvhjg2VU0sqc9VUsXUFgJpVQea2HSCw7OaIe805vOfM/QwYsFNaj8hABC63oFH1YwRxohm00muk6zqR7tbmFOVx8rwewDiWqq5CTpdOgVhoWmWvyvYA6RyocNkUs37NL/k1Ct3WbNZwNd9dV+kJOC4vWUFW2GSVR7uTK9oxUBDdgbjlbl4RcgMKAHqL9D/EGGZWsk+hquR8fXmMfHNNiTSw6CSAu6gsWPrYRSOPYlWa51Ki+tgYvyfhGKzRZp9LLB/Cjv9SIX8b7L6metp1fcdFlBR9YAceJuav3RxM+bHsLr3z55sWJJO2pi+OyuXKl4cjIbM5Jcne97WisONOCnoXuGzqfvWt8RGYLxDOlS8shXYnUgagePhAsuFwNI5+8ZxdSh85O32loYviozkk6CK84l4mzMQDpAfEsUrJl8ysogJOp5g1YHXrCy9MwNsI6erQjyGOWBcPSp8r2syYDfZQbW84mVGG06gqz3X81yD1Gvy5xXquy6XIHgbQUp8JM0XT5m31jWxZkCaQgmFm6fI+TW2U/nznXGaFJRDS3HUEG4I6iB5xRzyF/KOsykZQUJUjfU7HqNdDy/sQV4S4Cn4hNySLWHvufdQdSevhzgDsxNjaNoqgUTcG4Th8+rmrKkoWdjyGg6knkB1j6K4E4FlYZKBNptQ470y1zr91RyX684lcJ8I02GSxKl/xZze+5Aux/8VHSJ9VXCSbixY899OYHhAGehGEx32k2fUZe82jW0G/z+EBaqpzXJ23iJV192OY8vLw/aBFdjGlvD+zCWTLq2j2PDU61+IDW2396wvYjjWUbxDxLGN7QtAzamaJUpTMmMbBR9T0A6wEAtGaC8zbEccd2CrckmwA1JJ0AAG5hw4b7LDZZ+Imw3WRf4e0I/wBo9Tyhh4U4OlYcomPlm1ZGrbql/upf67nw2jrieIs51MH8uPnmALNk2GwnaoxBVsEAVRoABYC3IAcoGT6rNt/fgYgzanlEeZWAQFnLSyoFmuITCRufLpC1XTNYn4ligtvCrW4mCdIhVhb2k1p4EcXroFGqJjlMnwXTAGEHqLmOiPAX7VY6m0SaWpzmym8cVMixDCtHVZdxHtFh50vDDRYctgbX59dBvASYShL9iNVU4cMp2dSD6iJUc5ojQU0ZksLEqDg/hqZNqKileqnSFkkkLKbLmGYi+t/D4w4jsrpz79RVv51DD6WhX7R502irkqZByGYhu1ri9rG/yiuajtixNjb24H5Zaj9DD+VmJDK1AiZ2DGtFStkGpdszszpZQ9pJMwT070tmmu/eGouGJFjsfOF3tGlGZT02KSLrMk2z23AvY3/K+nxiqv8AvrFpp0n1Bv8AhW3+1Yt3srw2qmUU+RWynEqYCVMzc5wQ+h131v4mIDFRqJ49fr/Ms2MXpFb+h/T9x85pgXF2MV0v2lNT0/s75faO5UEjewGsTZ2BY7N96opJQP4VZj8xCdwrxhMwWbU0k5GmIkw5QvvX5Mt98y5YbV7SK+b/ACMJqSORe0sfMRDBgfKBUlShHmJv89YGxXsorZ1zOr1mMBoolaeuukKfC2Az6CocTsqq11ZR3ja+45DrFqUtficyTdqZJTHNcGYCQcxA1B3taErjbCsTlyWnOkrKPeKMZkxeVyCALeV7RK5GJ53nFFAqvKefwSTUNTC7JIZiN3bUfPQQtcQu0+WwSlmzMuocLlVf8zb+QvHbgrjVJaGXVMSCSyudSD94Econ4l2nUmUy1mMygW0Q6i/O/wCkH03RZoDWVJCJ9D+0ro8L1UxXJlBQi5jqAbeHXyjyh4YmuFRiqNYsELgOend5Q5U3GEmas8rLdssq47vO428YEYnSJiD+09jPpppAGZkJlsQNNbd2BZsaA2hv890L0+bKw05V0+n+jA1BwVOmtL7pWW8zJnNrCxGY+gMfQ2AYUlLIWRTLlUaabs3NmPM+MVRw5Rzq2VJpfaCWRMZDYa3lkXKnk1hctzi5aMiUqyxYnVc1u9cA639ITzVsRsJo4GbcNuROs6m9ipcsC/MHW/h4QuVc665zsWItzuI71mLEZAQGZ9SW152sIF1s4GUSQSqu7ZV562sPCEna9hNDGpG5gnFcWsN/CFediZmTFlhrFja+9rxNrMZQSp8wy0JDIFFu6Liw9PrBjhHggVBk1dUnsQr/AMsDL7QW7rEfdHhuYomO4d8oURawbhWprWOSySgxVpzXy6XvlG77ctOpEWJgeFyMPQrJF5jDvzGsXa248BzsP+YKVlepDIiqihWK5Ra2WAM2sEsr3Va6B3La3Lch0tBCwXZYAan9qEaipJBY62F29TaF+urdd4l1uJiUs9QAQqqwuL6NyPUCFfF8dWSyy8iuMqlywuTm6HlAauXBqe1+I5RmINjseRhdr8ePKOPEFSwnNIUs4DdxRdjqAQABqT3rQOxDAalADMlmUDtmHPkG/D6wxj6dn4EFk6hMftGpvL9tUMVlqznwF7ecEsO7NcQmtpIKg82ZQPrHfs+4xWjmCRVJlQn37aqTzbqPGPoXDArIrIQysLgg3BHhD4w4kQHk9/4mW3VZ3yFRQHbvY9ZSo7Da4gfxJIvyu2nhtGv/ANAa1t58keWY/pF/KkY2gJOgHOA2v9o+v8wl5Dyx+n8T5/f/AA81dtKiSfRhA+d2J4jIOdPZPl1uHtty7wEXHjfHCrdZAzt+M+7/AJR975Dzivcdx131mzGe/InT4DQekBbOg203+v8AMOnT5W3LEfp/Eh0ilpY9opRxoRodvEGx8xvEpanKuUaaWgSKzS6/8Rr9uuD1EJN5jcfGwqfRsamPTHhMPzLg7G2kpImPUAGVLUs11zWUC+3lAXhSjw2pkLPkU8rKxOpQX0PMcuUMGI0qzZTy292YjI3qCPoflHz9wdw7VzZ83D5VW1M8p3zWdxdUYqe6pFzqPSGUvSdyItkA1DYH8/1PoSXIkpsiL5KBEHiDiFaenmTEyMyLmyFguYDVgD1te3jFfL2GTH/nYnPfyB+rTD9IlSewCjGrz6lz4uo+ixXyXZNy3mqgKgztTox/6TF6XUHJnI6GzSmPr3T6Q2yO1yg9ijzZyy3ZQShDEg8xoDcXiDgODqq1mCzmLSwmeQzWzGTN/wDKXMvFfdnWBU3/AFGZR18pZkxM0tA5OXOrdL65lGl/DrBSAwo9vtBAlTY7/n58ZZNT2sUYpjNUu62Y6IRs5H3rQqYj25JOVklUU6aGFiDaxB0+6DFnSOGKWUMsqRJlg7gS1t57bxOaZLljZVHkFEBVgDsIZ1sbmfPuF4Ajj27yijve0twdBci9j7x8YsThnCaB0/h08jOigOMikhrXubjmLGJXHOK0zyGX7TIWYuqXdCbndRr/AGbRQ88TpM1wJjgzNA4Yg6kG5yw0NRGsiKHT/wBYP6/nafQ7GVKByqigrbSy878hECs4spkvmeSvnMFv9JhRpOw+XMVWm106aGAN1AAIIvcFixtBak7EMPX3hOmH+qZb/aBE6l7j6yug9j9P8zlwI9OrVAp3WYfa5wwbMQJgJy/6gdfKDmN42JV9AHtqbk2J6LyML/FHDaYbKWbh0kI4bv6uxZOhuTz1vCVK49l5y1Qjhhrbcf8AMZ/VI+rUBsZr9E6aNLHcR2l4jlliZNUG1/Zi5VgD1tAmiNTWusulULkcs00kiWgbkxPrpqTCs3ExramRJF0SdNVM2lwCwUkDyi55aS6WSJUpQktdh16sTzY9YWVaFtHzkB9iRKLhylpRMcos6YWQsW9zN1Rfu668zHtZjBcg7BDmAvub8zb9ID4hi9zYanYdTEOurBKSxPeOreHhENkvYSFxUbMl1WKZLkWN1Yb/AIucL9XxMqqA6ByospzFdOQIA1AgDjPEOu8K7VTz5gRWAvuWIUAdSTyjkQsaEl2VBZhus4tdzOWxdpwAGW+ljfQC99PpHmAY5IqJ8lKwrLC2X25ubW90Mo3F+Z0HSHfgmbhWGgTGqJUyoI70xiCRfcIovlHzPM8oR+0t8NmzfbUM3vuf4ksIypffOpYAC53HjeHfA8PmZn9X4hpOPWW3R4pgdBdxUSGmt70zN7aab+Kg5R4CwgRi/ahhLgrmdwd/4Rsf9VoqPg56P7SBXKzSW0uGK5WJFmbLqV5et4vvD+zXC7BkpZTgi4JZpgIOoIuxBg2NmUWv59opmRWNP+feUzjGJYfMmKqGYZJvutmlflJPeT+k+kOnBNRWYcA8hxV0ba5Ab6cyh+6fAw9zafDKbRZEjMPuy5KM3qQLD1ML9biiLN9pSyvYfjXTK+mhaUBYMPxAg8tYueqxi/EqVXpMxA8K/n/r7Sw8O4rpp0j2yzAFHvBtGU/hZd7+HPlCfxLxQ1R3UuskHbYt4t0HQf2FyTPDMXa2Ym5NgNvLaNqmpFtIycuUMSE4mzhwFAPE3M9ecNdfMfqPEdIXqyiu9mN13H99I6VNcIGVWLWH96QECM3JFTPCKbW0gBNr7Mdd/wBYjYjixNwIEPUeMEVZVjPsxhGuWPb3AMeEw5MuaOND8fh/xeKm45nLh2KSKtEOaYbtrYMLZHXbQ7H1EWyWsYSe07Aln0oJGslwb8wp7pPwKn0hnAfNp9dor1I8ur03inXf4grMUSjYsCRrNG405IY5DtexWd/Iw4+ByTnHxGUQ8dm02U9EuUKro7y5hACkuGPeNuZBBhqWaOf7xB8pqpdW1AGUlPxvF1qJOIVdIZaU3vFZeX+E5AmBrsWIsb66CJHbPhfs5sjEqc9yaFV2XTvBc0twRtddP8gi2cUxWlCOk6ZKVWUqwd0S6sLEd4jkTCBwykqvoKvCzMWZ7ElZMwHMDLuTJmA88rC3lpFlY8+kqwF16xTwbAcZxNXmy610khygLT3W+W17LLB0152givYFUzDefXX8ldz8XYRD7KuOfsE6fTVZKpmNyQWKTE7puBrYgWPkIeqrtww1NprzPBJT/VrCKtYO0uu4gOl/w8Uw/mVE9/yhJf6NC/2gdmRopatIdpko6WmEFlIubBlA0I2uORhgrf8AERTD+XTz3/MUl/QtC1jXbnMqZbSlo0ytpq7Od9CLAaxbG+lt+JXKjMvl57XInDPa9PpKZpbS1nCWbLmYqwB3GgNwD8InSu1nFKk/wKVAp1zCVNmWA53BsfhrCTPEuY2cDKAQZgbTLrc5hz1Hrtzj6G4RxyXWUqzJdrqArrzDAW2GwI1HLlygjAg3cEpFDy/r9pV1TiHEFTokt5aeKSpd/E5/pygJW9leJTLvNyM29jMu3loMvzj6FlAc1I8wR9YgYlxFRyv5tTIQ9GmoD/pvf5RTbg3LAtytD5T5Xlu8mYuYMjS3v0ZSCL78wRFtU/GYqgkt3AmEXG9mFr5lPMeG41B2gB2pTcOnzBNpZ6tNY2dVVsp00fMQBfYHroesISOQjKTqLFfUgG3pCuXEDHcGZhvX56iW9U4pKp1zAhnI1JN/h0hKxXjDMSpJKnpuD1Hj4c4VaigmL7wI5/EX/WIpWFxhKcxv+q1DaTa+a19TcHUEbEdR+3KIksXOsdZE8AZW1Q/EH8S+Phz+BGs+QVPUHVSNiOo/blBBtAMxbmHMNwmW1ri/qf0tDNQcMy2ICylJOwy5vreE+ixx5UsbN3juNdAOfjf5RdXBctVopc6ZrMmqGIGllY91b72tb1MaS9ThxpYUXMpukz5slaiBE6q7NpbuCWMs/eWWAb/op9DDTh+GmnkrJR5gli/dLE77+nhtE+qxlVHdAHlC7X4z4xlZMxck3z6bTexdOuNQtceu5hcTAukQK6dbUb/pEL7bdA14h1GJDnClGNe+b1dVka49YgT8Y0IvA/E8U03hcnYjvBFW4NmEM1WJ6wNn4h4wN9ozEcgeZ2Hj5R1rsOMvc5gdmG0MpgYiwIo+dFNXvOM+rvEZnvGGWY1jtNShctPtHDajPJU+A+kdiYD8HVGamXwgsYORvFQbAnjNETEaQTUZG2mIyH4ZfoR8IlMI5v7p8O9+h+Rv6RYbSrbifOdKlcjzqanaYk5puUBHKXKkq9zfloSYnnsvxad/NqBr+OfMf5KDDHx9NFDiEqeABmmJNGnMH2c1QfG4PrFoLiNP7MP7WWFIDAl1GhGm5hjLQN+sWws1EbCpSlN2CTT79Ug/LKZvmzLBKm4SfAp8irE0zZBb2E8FMpCTNm0JuAwB8wOsWRUcd4fK9+rpxbkJisfgpJhY4q7TsIn006Q08uJiFe5LckNurDMoFwwB3gYIB4hjqI5ib2wYF7Gsl1Uu3s6j3+ntQtib/wBS2PiQYPcAdleHVNFJnsrTmZe+WdgA4JDDKhFhfa99LRzwEDF8EmUxN58gBVvvmQZpLeRXuehhV7PO0SZhkudLeUZqavkLZCrKcrG5U72sRb7oizD0kKZclH2b0Mu2Wlkg9SgY/FrwXkYJLl6KqoP6QF/2gRTr9v8APckSaWWgG5mTGmADyUL8IgVHatjNQbU8oqOXs6cufO7BhAtR7GEOMd/rHztV4KSoke2VQXl+/b3ioGjXGpK3+BMUfTVk+l9qEmzJbMLBkYpezDTQ72P1hpnUnENUCHNSFO4Z1kKfNbqCPSAvEWFVVMAKuU0tiLq4IdWtzupIBEGFMtHY+sAQVfykEHt/EO0XZZiFXLSZOqhZ1DWZ5k1rMLi/3dj+KC1L2Cj/ANypc/klhfqzQR7Iu0OT7MUtTMWWygmW7EBSNyhY6Ai9x6jkIeazj3D5XvVkj/K4c/CXmMVIUdrl7yHk1EuR2IUi7+1fzmW+SqPrCFx72dNQuHlZmkt7t9SCNSpPzHX0i163tuwxPdmTJn5JTW+L5YUOJe2ylqJTylpJjqwt33VLHke7mNwdYjUh2IqdpyA2CT8YmcPYtKmr7Gp0t/LmdB+Bra26Hlttt5XyqBc3eLm2lidDpuAuvPS8LzzRcTE0P3l/UQSwHh4VRmMXyW7wUC7MCTc6nQDTrv4QQO7VjABMo6JjvKSVHcCCKkSr9wsR4iPJFQAMrAlD8QfxL4+HP4EMlRwiic2Pmf2EC5+FheUVfpco5AEJi6vE/skmDaiSV0vdTqpGxG1x+3KLG4O40UUqyXIBl90X2KnYfp6Qhpp3WF0PTcH8S+Phz+FuE2S0puoI0PJl/vlyIhPLhIG8ex5KNiWDXYmSSEuR9PC/OIiHnMb0H7wme1dVzIzZdt9j0P6dfjHF61zux+MLeFUZPUXHKvx5QLDQCANVjpO0BSTHkXCCDOYyb9szHvkgeAufrG32uWPdQk9Sf/mIMeQZX0cARdxr5JkqbXE8hGSK0gZTqp5dPLpEWMifFe7uR4a1VTu+mqnSOJMegx4YhmuWAqfU/ZzW3QqeUN0w6xWfZ5V5Z1usWZUwY8xZD5ZpePFYX+R9dI0zRhianXEHtj4fafRB0vnkTLmwJORu4+2pHunyBihMf95B94SwreDKzKfoD6x9bzxrf8Qv6jQ/pC/W8D0s6ZneSjMeZUQQUy0TUESyNai58qgHlEqkwedNYLLlOxJ0sp+uwj6mp+DqZPdlIPJRBGRhUtdlA9IjRjHcn5S3jZTwoHzv9hKy7J+BK2jnTJs/Kkt5YUoHDliCCp7ugtrzha7VOFfs9c00DLJqUZma2iuLe0HmTlYdcxi/gkKfaXwv9toJstReYv8AElfnQE29VuPWOBvacdtzOvBNJTTaOTMp5UtEKjRVUHMvdbMRqTe+pJOsMi0Y5x869n/aVOw6XOQIJqe9kZiuVhZbggcxofIQRrf8QdY38uTIl+edz82A+UQzV3krj90vz7Ko6QI4q4cWrpnlgd8aobfe6eRGnzig5vajjFR7kyYPCVKA+YUn5xFm4fjNT7/2pgf/ANkxlX4OwEcpe7Wz8pVwlEMQPnIFfhZkTCwGgY5h0B0NvI3+MMnAPZpIrZBmzp0wNmt7OXlBAtcEswO/gOXwDVvDVbTSc06VeX+JWVypPXKSQPlEjs34zFHUgTL+xc5W8ATo3+U6+V4KwTVZFX2MGpyFDpa67j0lkUvZFh62vKd/zzG+i2gpT8D0cv3KWSPEpnPxe8OSSgbWsQdjGpkjUdIurKOBBMjsN2MSOIeD5VRJaX7NVNroQoGU8rWG3WKUq6abRT7i6vLbUHw0I/qUg+oMfT0yV3SLab7a3iv+0vgr7RK9tKW8xB3gN2UdP6huPhBCRkHoe0ol4jvuDzFyRkqZKzpXunRl3yPzU/UHmIgf9JQsBMzZT0sNfMg+W3OFjhXiFqKeQwLSX7sxeovuOjDceo5xY9ZRKVDoQ8txmVhsQf7tblDmDKMy03MzOqwt0j6k9kxJxnh72ZuuqXtcG9m5qT9DztAl5PdKsLodfEH8Qvz+v0sWjokfMsxeRObU2A8AdwL2IEL2K4IEYgHMp1U8yNtRyOkDyYAdo3h6zYG4kkNIfWzow/yut/lr6giPaqhGX2ks5pZNtfeRvwP49G2PncAxV0QsQ2qnU9QfxLfn9fgQIlTHp3uLOrDnqkxOYI/sgjkRGU+PwjpbibOPL4g1LzJOF1coqZc4KqhTlYJ3iSw0Yrqwtf1tqIgVlMoN5eZkIJBK22JuOhtpr4x0rll6NLzZW3Vt1PNb/eHQ9I6JjbAg2BIFl95QNLAhVIHy153ihVeCYQE8iDSIwGNpszMSdBc3sBYa9ANhGsANdoWdTKuLrtzHMfuPGN6SYgNnGhB15g8v78Y4y3sQehjeqSzsBsCbeV9I6V90yeF0yk+I6eR5/ARxjIyIlpdXC1ZkqEPjF1O10U+EfPtDUWdT4iL5weoz06nwhjsDE15InoMe3jUmPA0FqRc9mHuflPybT62jXPHSTvb8Qt8YSe1SdPTDJrSHKMpXMV0OS9mseUSo7SrHvGifiyJudfAXjguPqdlY+loTeyWp+00WVmu8pira3Nj3lPjuR6Q7zMPtsNIOBj4MWJzXtxI54lPKU3qQIz/uaXnlypn8OZNuEB2YrqQD18ImyqAQt9oWAmbRs8shZ0gifKbazS9fmLiIPhnYCSPFG7HaVH2ncOijrphAyyakF1IGgJN3X/Vr6xY3A+CU0yjkzJMmWLqATlUtmGjXYi97iOHFtMuL4Os+WLzAomoBuHUWmJ9R6CFDsk7QZdG0yTOLexbvKbXKsBroORH0iA2g2O8lkGRaPb7fm3ylwJhHKJCYIu9oUqvtxw5PdM2Z+VCP91oCVv8AiHlAfwqV2/O4UfAXiGzt6/WSvTJ/af0lmTMClzEZGUFWBB9Y+cu0HhV6OpZTrY6G2jKfdaGGt/xA1jfy5UmX5hnP1EKON8d1NbMDVLB7DKAFCgC99LQPxVYFWPP0MMMLKQyLX7iW52P8a+3kiknMBMlj+Hfmg+7rzX6eUWTOnoguzIo6kgfWPkynqLTVZTpcAnY+B05xAqKp2JzMzeZJ+sVdwJdcZPE+oa7jWhkk56uSPAOGPwW8LuIdsmHJ7rzJp/olkfNrR89Rl4p457CW/pgeT+fWM3FWM09XUO8mWZKtqM1ve5nTQAx04c4ynUqPKsHTVgrX0IGpUja4hZWQxIAFydgNT8oMSeGakjPkA0+8QNCLbesFRsrNqUG/cIPKmFE0ORXvMlVXH85vdVE9Cx+JMCqjiGe+8w+lh9IjzsOZTZso/wAwjiZQ/EPS5ij5s59on7S2LpunT2FH3mPOZtyT5m8daepsCraoeXMH8S+P1+FuEeq1uV/OF/iY38J3nJlUre4JDKRsRqD5eURolysQNsrDuHkAAQfxDx+v041Mkqd7g6qw2I/vlyiDXacLnGMjIyKyZ6I9ZbW8Y1jImdMjIyMiJ0sSTM2i6+A6/PTgE6iKPTlFv9nH8qGlHlMS4YRpmtqY09pGVO5ji0HUbQTHedDN5xHx2lWfKmyz7sxCD/mFvrHSNpnujy/eLVRBlCbBE+eeFuLJ+HT50uSAoUMpVhfMUv3m8foIk1XbliLbGUnkl/qYE47/APlKvzmf7YUoWyMUJUepjWNRkGo9wDGyq7UsSmb1Tj8oVfoID1nE9VNFplRNcHcF2t8L2gXGQHxX9TDjEg/8iXN2J4oyiZTMQVcGbLAN8uuVwQPdvoYVeNeD3pK13RGMiYSyEC4Ga91PSxMMXYPvUeQh84w/kNGljxjIApmRnzHEzMO20+aJksgkEWI5R6lOx2Vj5AmGuo/mnziefdii9CDfmh268gDy8++Jq4TNP3GHnp9YLYRw5Le/t5yStrHOD53ERcY3gRC7eHhb2b+J/wARkeJmTZq+A/zHWqwnCpSaVcyY/wDSun0hWqhIv3C5HjYRDMeRR8wYUFAlseAobLk/GdCy8gfUxqW8BGsZAdRjFTvIrHT3WK+WnzjybWO3vOx82JjjGR2tqq5GhbupkZGRkVlpkZGRkdOmRIp6gAZW1Q7jmD+JfH6/SPGR06dqinykcwdVYbEf3y5RxiY3/wBuP/6n/YsQ46dMjIyMjp0yMjIyOnT/2Q=="/>
          <p:cNvSpPr>
            <a:spLocks noChangeAspect="1" noChangeArrowheads="1"/>
          </p:cNvSpPr>
          <p:nvPr/>
        </p:nvSpPr>
        <p:spPr bwMode="auto">
          <a:xfrm>
            <a:off x="400790" y="508000"/>
            <a:ext cx="6694796" cy="381000"/>
          </a:xfrm>
          <a:prstGeom prst="rect">
            <a:avLst/>
          </a:prstGeom>
          <a:noFill/>
          <a:ln w="9525">
            <a:noFill/>
            <a:miter lim="800000"/>
            <a:headEnd/>
            <a:tailEnd/>
          </a:ln>
        </p:spPr>
        <p:txBody>
          <a:bodyPr/>
          <a:lstStyle/>
          <a:p>
            <a:r>
              <a:rPr lang="en-US" sz="2000" dirty="0" smtClean="0">
                <a:solidFill>
                  <a:schemeClr val="bg1"/>
                </a:solidFill>
                <a:latin typeface="Foundry Gridnik Bold" pitchFamily="50" charset="0"/>
              </a:rPr>
              <a:t>THINKPAD X131e Leading Messages</a:t>
            </a:r>
            <a:endParaRPr lang="en-US" sz="2000" dirty="0">
              <a:solidFill>
                <a:schemeClr val="bg1"/>
              </a:solidFill>
              <a:latin typeface="Foundry Gridnik Bold" pitchFamily="50" charset="0"/>
            </a:endParaRPr>
          </a:p>
        </p:txBody>
      </p:sp>
      <p:sp>
        <p:nvSpPr>
          <p:cNvPr id="139275" name="AutoShape 11"/>
          <p:cNvSpPr>
            <a:spLocks noChangeArrowheads="1"/>
          </p:cNvSpPr>
          <p:nvPr/>
        </p:nvSpPr>
        <p:spPr bwMode="auto">
          <a:xfrm>
            <a:off x="6172166" y="457200"/>
            <a:ext cx="923420" cy="457200"/>
          </a:xfrm>
          <a:prstGeom prst="rtTriangle">
            <a:avLst/>
          </a:prstGeom>
          <a:gradFill rotWithShape="1">
            <a:gsLst>
              <a:gs pos="0">
                <a:schemeClr val="accent1"/>
              </a:gs>
              <a:gs pos="100000">
                <a:schemeClr val="accent1">
                  <a:gamma/>
                  <a:shade val="42353"/>
                  <a:invGamma/>
                </a:schemeClr>
              </a:gs>
            </a:gsLst>
            <a:lin ang="5400000" scaled="1"/>
          </a:gradFill>
          <a:ln w="9525">
            <a:noFill/>
            <a:miter lim="800000"/>
            <a:headEnd/>
            <a:tailEnd/>
          </a:ln>
          <a:effectLst/>
        </p:spPr>
        <p:txBody>
          <a:bodyPr wrap="none" anchor="ctr"/>
          <a:lstStyle/>
          <a:p>
            <a:endParaRPr lang="en-US" dirty="0"/>
          </a:p>
        </p:txBody>
      </p:sp>
      <p:sp>
        <p:nvSpPr>
          <p:cNvPr id="139280" name="TextBox 16"/>
          <p:cNvSpPr txBox="1">
            <a:spLocks noChangeArrowheads="1"/>
          </p:cNvSpPr>
          <p:nvPr/>
        </p:nvSpPr>
        <p:spPr bwMode="auto">
          <a:xfrm>
            <a:off x="389568" y="5045076"/>
            <a:ext cx="4859177" cy="1200329"/>
          </a:xfrm>
          <a:prstGeom prst="rect">
            <a:avLst/>
          </a:prstGeom>
          <a:solidFill>
            <a:srgbClr val="9B9CA7"/>
          </a:solidFill>
          <a:ln w="19050">
            <a:noFill/>
            <a:miter lim="800000"/>
            <a:headEnd/>
            <a:tailEnd/>
          </a:ln>
        </p:spPr>
        <p:txBody>
          <a:bodyPr>
            <a:spAutoFit/>
          </a:bodyPr>
          <a:lstStyle/>
          <a:p>
            <a:pPr eaLnBrk="1" hangingPunct="1">
              <a:buFont typeface="Arial" pitchFamily="34" charset="0"/>
              <a:buChar char="•"/>
            </a:pPr>
            <a:endParaRPr lang="en-US" sz="1200" dirty="0" smtClean="0">
              <a:solidFill>
                <a:srgbClr val="FFFFFF"/>
              </a:solidFill>
              <a:latin typeface="Foundry Gridnik Medium"/>
            </a:endParaRPr>
          </a:p>
          <a:p>
            <a:pPr eaLnBrk="1" hangingPunct="1">
              <a:buFont typeface="Arial" pitchFamily="34" charset="0"/>
              <a:buChar char="•"/>
            </a:pPr>
            <a:r>
              <a:rPr lang="en-US" sz="1200" dirty="0" smtClean="0">
                <a:solidFill>
                  <a:srgbClr val="FFFFFF"/>
                </a:solidFill>
                <a:latin typeface="Foundry Gridnik Medium"/>
              </a:rPr>
              <a:t>  AMD Dual Core E-300 &amp; E2-1800 processors </a:t>
            </a:r>
          </a:p>
          <a:p>
            <a:pPr eaLnBrk="1" hangingPunct="1">
              <a:buFont typeface="Arial" pitchFamily="34" charset="0"/>
              <a:buChar char="•"/>
            </a:pPr>
            <a:r>
              <a:rPr lang="en-US" sz="1200" dirty="0" smtClean="0">
                <a:solidFill>
                  <a:srgbClr val="FFFFFF"/>
                </a:solidFill>
                <a:latin typeface="Foundry Gridnik Medium"/>
              </a:rPr>
              <a:t>  Intel 3</a:t>
            </a:r>
            <a:r>
              <a:rPr lang="en-US" sz="1200" baseline="30000" dirty="0" smtClean="0">
                <a:solidFill>
                  <a:srgbClr val="FFFFFF"/>
                </a:solidFill>
                <a:latin typeface="Foundry Gridnik Medium"/>
              </a:rPr>
              <a:t>rd</a:t>
            </a:r>
            <a:r>
              <a:rPr lang="en-US" sz="1200" dirty="0" smtClean="0">
                <a:solidFill>
                  <a:srgbClr val="FFFFFF"/>
                </a:solidFill>
                <a:latin typeface="Foundry Gridnik Medium"/>
              </a:rPr>
              <a:t> generation i3 processor</a:t>
            </a:r>
          </a:p>
          <a:p>
            <a:pPr eaLnBrk="1" hangingPunct="1">
              <a:buFont typeface="Arial" pitchFamily="34" charset="0"/>
              <a:buChar char="•"/>
            </a:pPr>
            <a:r>
              <a:rPr lang="en-US" sz="1200" dirty="0" smtClean="0">
                <a:solidFill>
                  <a:srgbClr val="FFFFFF"/>
                </a:solidFill>
                <a:latin typeface="Foundry Gridnik Medium"/>
              </a:rPr>
              <a:t>  11.6” HD LED display (1366 x 768)</a:t>
            </a:r>
          </a:p>
          <a:p>
            <a:pPr eaLnBrk="1" hangingPunct="1">
              <a:buFont typeface="Arial" pitchFamily="34" charset="0"/>
              <a:buChar char="•"/>
            </a:pPr>
            <a:r>
              <a:rPr lang="en-US" sz="1200" dirty="0" smtClean="0">
                <a:solidFill>
                  <a:srgbClr val="FFFFFF"/>
                </a:solidFill>
                <a:latin typeface="Foundry Gridnik Medium"/>
              </a:rPr>
              <a:t>  TPM (Intel Only)</a:t>
            </a:r>
          </a:p>
          <a:p>
            <a:pPr eaLnBrk="1" hangingPunct="1">
              <a:buFont typeface="Arial" pitchFamily="34" charset="0"/>
              <a:buChar char="•"/>
            </a:pPr>
            <a:r>
              <a:rPr lang="en-US" sz="1200" dirty="0" smtClean="0">
                <a:solidFill>
                  <a:srgbClr val="FFFFFF"/>
                </a:solidFill>
                <a:latin typeface="Foundry Gridnik Medium"/>
              </a:rPr>
              <a:t>  2 USB 3.0 ports, HDMI, VGA</a:t>
            </a:r>
            <a:endParaRPr lang="en-US" sz="1200" dirty="0">
              <a:solidFill>
                <a:schemeClr val="tx2"/>
              </a:solidFill>
              <a:latin typeface="Foundry Gridnik Medium"/>
              <a:ea typeface="SimHei" pitchFamily="49" charset="-122"/>
              <a:cs typeface="Arial" pitchFamily="34" charset="0"/>
            </a:endParaRPr>
          </a:p>
        </p:txBody>
      </p:sp>
      <p:sp>
        <p:nvSpPr>
          <p:cNvPr id="139281" name="TextBox 28"/>
          <p:cNvSpPr txBox="1">
            <a:spLocks noChangeArrowheads="1"/>
          </p:cNvSpPr>
          <p:nvPr/>
        </p:nvSpPr>
        <p:spPr bwMode="auto">
          <a:xfrm>
            <a:off x="5941310" y="5045075"/>
            <a:ext cx="5001859" cy="1400383"/>
          </a:xfrm>
          <a:prstGeom prst="rect">
            <a:avLst/>
          </a:prstGeom>
          <a:solidFill>
            <a:srgbClr val="9B9CA7"/>
          </a:solidFill>
          <a:ln w="19050">
            <a:noFill/>
            <a:miter lim="800000"/>
            <a:headEnd/>
            <a:tailEnd/>
          </a:ln>
        </p:spPr>
        <p:txBody>
          <a:bodyPr>
            <a:spAutoFit/>
          </a:bodyPr>
          <a:lstStyle/>
          <a:p>
            <a:endParaRPr kumimoji="1" lang="en-US" altLang="zh-CN" sz="1400" u="sng" dirty="0">
              <a:solidFill>
                <a:schemeClr val="tx2"/>
              </a:solidFill>
              <a:latin typeface="Foundry Gridnik Medium" pitchFamily="50" charset="0"/>
              <a:ea typeface="PMingLiU" pitchFamily="18" charset="-120"/>
              <a:cs typeface="Arial" pitchFamily="34" charset="0"/>
            </a:endParaRPr>
          </a:p>
          <a:p>
            <a:pPr>
              <a:buFont typeface="Arial" pitchFamily="34" charset="0"/>
              <a:buChar char="•"/>
            </a:pPr>
            <a:r>
              <a:rPr kumimoji="1" lang="en-US" altLang="zh-CN" sz="1200" dirty="0">
                <a:solidFill>
                  <a:schemeClr val="bg2"/>
                </a:solidFill>
                <a:latin typeface="Foundry Gridnik Medium" pitchFamily="50" charset="0"/>
                <a:ea typeface="PMingLiU" pitchFamily="18" charset="-120"/>
                <a:cs typeface="Arial" pitchFamily="34" charset="0"/>
              </a:rPr>
              <a:t>  Start at least 40% faster than a typical Windows® 7 computer</a:t>
            </a:r>
          </a:p>
          <a:p>
            <a:pPr>
              <a:buFont typeface="Arial" pitchFamily="34" charset="0"/>
              <a:buChar char="•"/>
            </a:pPr>
            <a:r>
              <a:rPr kumimoji="1" lang="en-US" altLang="zh-CN" sz="1200" dirty="0">
                <a:solidFill>
                  <a:schemeClr val="bg2"/>
                </a:solidFill>
                <a:latin typeface="Foundry Gridnik Medium" pitchFamily="50" charset="0"/>
                <a:ea typeface="PMingLiU" pitchFamily="18" charset="-120"/>
                <a:cs typeface="Arial" pitchFamily="34" charset="0"/>
              </a:rPr>
              <a:t>  Faster start-up &amp; shutdown with </a:t>
            </a:r>
            <a:r>
              <a:rPr kumimoji="1" lang="en-US" altLang="zh-CN" sz="1200" dirty="0" err="1">
                <a:solidFill>
                  <a:schemeClr val="bg2"/>
                </a:solidFill>
                <a:latin typeface="Foundry Gridnik Medium" pitchFamily="50" charset="0"/>
                <a:ea typeface="PMingLiU" pitchFamily="18" charset="-120"/>
                <a:cs typeface="Arial" pitchFamily="34" charset="0"/>
              </a:rPr>
              <a:t>RapidBoot</a:t>
            </a:r>
            <a:r>
              <a:rPr kumimoji="1" lang="en-US" altLang="zh-CN" sz="1200" dirty="0">
                <a:solidFill>
                  <a:schemeClr val="bg2"/>
                </a:solidFill>
                <a:latin typeface="Foundry Gridnik Medium" pitchFamily="50" charset="0"/>
                <a:ea typeface="PMingLiU" pitchFamily="18" charset="-120"/>
                <a:cs typeface="Arial" pitchFamily="34" charset="0"/>
              </a:rPr>
              <a:t> technology</a:t>
            </a:r>
          </a:p>
          <a:p>
            <a:pPr>
              <a:buFont typeface="Arial" pitchFamily="34" charset="0"/>
              <a:buChar char="•"/>
            </a:pPr>
            <a:r>
              <a:rPr kumimoji="1" lang="en-US" altLang="zh-CN" sz="1200" dirty="0">
                <a:solidFill>
                  <a:schemeClr val="bg2"/>
                </a:solidFill>
                <a:latin typeface="Foundry Gridnik Medium" pitchFamily="50" charset="0"/>
                <a:ea typeface="PMingLiU" pitchFamily="18" charset="-120"/>
                <a:cs typeface="Arial" pitchFamily="34" charset="0"/>
              </a:rPr>
              <a:t>  Optimized for Business  </a:t>
            </a:r>
          </a:p>
          <a:p>
            <a:pPr>
              <a:buFont typeface="Arial" pitchFamily="34" charset="0"/>
              <a:buChar char="•"/>
            </a:pPr>
            <a:r>
              <a:rPr kumimoji="1" lang="en-US" altLang="zh-CN" sz="1200" dirty="0">
                <a:solidFill>
                  <a:schemeClr val="bg2"/>
                </a:solidFill>
                <a:latin typeface="Foundry Gridnik Medium" pitchFamily="50" charset="0"/>
                <a:ea typeface="PMingLiU" pitchFamily="18" charset="-120"/>
                <a:cs typeface="Arial" pitchFamily="34" charset="0"/>
              </a:rPr>
              <a:t>  Robust Security Features</a:t>
            </a:r>
          </a:p>
          <a:p>
            <a:pPr>
              <a:buFont typeface="Arial" pitchFamily="34" charset="0"/>
              <a:buChar char="•"/>
            </a:pPr>
            <a:r>
              <a:rPr kumimoji="1" lang="en-US" altLang="zh-CN" sz="1200" dirty="0">
                <a:solidFill>
                  <a:schemeClr val="bg2"/>
                </a:solidFill>
                <a:latin typeface="Foundry Gridnik Medium" pitchFamily="50" charset="0"/>
                <a:ea typeface="PMingLiU" pitchFamily="18" charset="-120"/>
                <a:cs typeface="Arial" pitchFamily="34" charset="0"/>
              </a:rPr>
              <a:t>  Superior Web Conferencing</a:t>
            </a:r>
            <a:endParaRPr kumimoji="1" lang="en-US" altLang="zh-CN" sz="1200" dirty="0">
              <a:solidFill>
                <a:schemeClr val="tx2"/>
              </a:solidFill>
              <a:latin typeface="Foundry Gridnik Medium" pitchFamily="50" charset="0"/>
              <a:ea typeface="PMingLiU" pitchFamily="18" charset="-120"/>
              <a:cs typeface="Arial" pitchFamily="34" charset="0"/>
            </a:endParaRPr>
          </a:p>
          <a:p>
            <a:endParaRPr kumimoji="1" lang="en-US" altLang="zh-CN" sz="500" dirty="0">
              <a:solidFill>
                <a:schemeClr val="tx2"/>
              </a:solidFill>
              <a:latin typeface="Foundry Gridnik Medium" pitchFamily="50" charset="0"/>
              <a:ea typeface="PMingLiU" pitchFamily="18" charset="-120"/>
              <a:cs typeface="Arial" pitchFamily="34" charset="0"/>
            </a:endParaRPr>
          </a:p>
          <a:p>
            <a:endParaRPr kumimoji="1" lang="en-US" altLang="zh-CN" sz="600" dirty="0">
              <a:solidFill>
                <a:schemeClr val="tx2"/>
              </a:solidFill>
              <a:latin typeface="Foundry Gridnik Medium" pitchFamily="50" charset="0"/>
              <a:ea typeface="PMingLiU" pitchFamily="18" charset="-120"/>
              <a:cs typeface="Arial" pitchFamily="34" charset="0"/>
            </a:endParaRPr>
          </a:p>
        </p:txBody>
      </p:sp>
      <p:sp>
        <p:nvSpPr>
          <p:cNvPr id="139282" name="Rectangle 18"/>
          <p:cNvSpPr>
            <a:spLocks noChangeArrowheads="1"/>
          </p:cNvSpPr>
          <p:nvPr/>
        </p:nvSpPr>
        <p:spPr bwMode="auto">
          <a:xfrm>
            <a:off x="400790" y="1600200"/>
            <a:ext cx="11388848" cy="2895600"/>
          </a:xfrm>
          <a:prstGeom prst="rect">
            <a:avLst/>
          </a:prstGeom>
          <a:solidFill>
            <a:schemeClr val="bg2"/>
          </a:solidFill>
          <a:ln w="9525">
            <a:solidFill>
              <a:srgbClr val="D1D1D1"/>
            </a:solidFill>
            <a:miter lim="800000"/>
            <a:headEnd/>
            <a:tailEnd/>
          </a:ln>
          <a:effectLst/>
        </p:spPr>
        <p:txBody>
          <a:bodyPr wrap="none" anchor="ctr"/>
          <a:lstStyle/>
          <a:p>
            <a:pPr algn="ctr"/>
            <a:endParaRPr lang="en-US"/>
          </a:p>
        </p:txBody>
      </p:sp>
      <p:sp>
        <p:nvSpPr>
          <p:cNvPr id="139283" name="Rectangle 19"/>
          <p:cNvSpPr>
            <a:spLocks noChangeArrowheads="1"/>
          </p:cNvSpPr>
          <p:nvPr/>
        </p:nvSpPr>
        <p:spPr bwMode="auto">
          <a:xfrm>
            <a:off x="583551" y="1676400"/>
            <a:ext cx="3433968" cy="381000"/>
          </a:xfrm>
          <a:prstGeom prst="rect">
            <a:avLst/>
          </a:prstGeom>
          <a:solidFill>
            <a:schemeClr val="accent1"/>
          </a:solidFill>
          <a:ln w="9525">
            <a:noFill/>
            <a:miter lim="800000"/>
            <a:headEnd/>
            <a:tailEnd/>
          </a:ln>
          <a:effectLst/>
        </p:spPr>
        <p:txBody>
          <a:bodyPr wrap="none" anchor="ctr"/>
          <a:lstStyle/>
          <a:p>
            <a:pPr algn="ctr"/>
            <a:r>
              <a:rPr lang="en-US" sz="1500" b="1" dirty="0">
                <a:solidFill>
                  <a:schemeClr val="bg2"/>
                </a:solidFill>
                <a:latin typeface="Foundry Gridnik Medium" pitchFamily="50" charset="0"/>
              </a:rPr>
              <a:t>FEATURE</a:t>
            </a:r>
            <a:endParaRPr lang="en-US" sz="1500" dirty="0">
              <a:latin typeface="Foundry Gridnik Medium" pitchFamily="50" charset="0"/>
            </a:endParaRPr>
          </a:p>
        </p:txBody>
      </p:sp>
      <p:sp>
        <p:nvSpPr>
          <p:cNvPr id="139286" name="AutoShape 8" descr="data:image/jpeg;base64,/9j/4AAQSkZJRgABAQAAAQABAAD/2wCEAAkGBhQSERQUExQWFBQWFhgXFxcYFxoVGBwYFhQVFBcXGhgXHCYfGBojGRQWHy8gIycpLCwsFR4xNTAqNSYrLCkBCQoKDgwOGg8PGiwkHyQsLCosLiwvLS8vLywpLCwsKSksLywuLSwsLCwsLCwpLCwsLCwsLCwsLC0sLCwsLCwsLP/AABEIALkBEAMBIgACEQEDEQH/xAAcAAACAgMBAQAAAAAAAAAAAAAFBgQHAAIDAQj/xABEEAACAAQEAwUFBgQFAwMFAAABAgADBBEFEiExBkFRByJhcYETMpGhsRRCUnLB0SMzYvAIgpKy4RUWwiRD8Rc0NVNz/8QAGgEAAgMBAQAAAAAAAAAAAAAAAwQBAgUABv/EADERAAICAQMCAwcDBAMAAAAAAAECABEDEiExBEETIlEyYXGBobHwkcHRFFLh8SMzQv/aAAwDAQACEQMRAD8AdFlv0jtLpyecHzQaQvzEMudZicrba2jSxojXUzMuR0q50NN4mNqemDGxOsTPswPL5wJxaSZTCaNhuLmCJjRjQgnyug1HiFlwsePxjQpKU5WI18Y3o6sTEDKRqIjYjh6zBmBAYbG0VVRqppZnOnUm8nigTwiLOCyzqNIzA8YDgo3vLptBCrVGFmYfKK7o2lpYFciakM8kiWRcWI8o7ZQNQPlaA+ESmWYVDZpY53+UFsQnhVgWbyGrjHTW4sioFxiv5CEXHBcG5hjxGsGphJxzEd9YyWbUZu4lqBagi8cxOEQJ1cL2hi4H4VNe7ZmySk95uZPQXgyre07IQu5kFJt9BqekNeAdnVRUWZx7GX1b3iPBf3h0wvDqCh9xRnG7t3j8eXpHmLcdy0HcIbpBlRfWJvkc+yJOoODqSkAJXOw5ub/LaPMQ4zkIpUEC3SK0xPjWZNbVtOkLdXWFiTeO8RRwLkDAW9oxi4txxZrXDEwvrWC0QWBMc81oG/nNxhRpFCez59zHSmxOZL91iI4ARqY4EjiVYXzCqcUzgffMTqTitgc2t+oNoWAI7y20i/iuO8EcS+ke6PtDNrOoI684mTcYSct0OvQxXTi0daOsIO8ETOe8C+AciMc6qZWveO9JiJY/Mk8h1MBpeLXNmAI3JOwHUxlTiqMtpdwPmT1P7coLrHYwek9xGYcbCSCFH/PiYGS+KGdyx5wqzptzHonWgfjG5bwhLE+2CdL8eULFfIE8FGHeXYxGw7FSo3iLX4gQ91O8MDPtFMvT3vBE6jeUSLm3KNUn5xY7wYSoExSG3gJNXI9x1io6gp8JTwg/PM+q846wHxumExe6bMNjaJdBPzy1bQXAjhiIAsxcAbEaRfGNLyMpD4/dNMKIdPeuRobeEd6jDlYEEE3hfpZ5pqrIWCypozAn8XMX+cMP/VJPOcvxEGyKyta8HeAwujJT8jYxXpVFNP8AZuzZXPcG48oa0oltoIXOJjJnS7y5l5i6qRc6iNuGuLJbSwk1mM4aFQLnz0guVXdA4u+8XwPjxZDjJFcg/tJuLcOq5zXyW/CbH5QPruFVyBlZ2HMZifUftDD/ANQU7Spjf5f3jKOYwJ7hVOV/2gQzZFG/aHPTYXbYczjhlIsiUAo8T5mBGMV176wZrp1gb7QlY7W2vrpyjG6jIWO89J02IKAB2gvFsSsDCLimIXJiZjWKXJF4cuy7s7SplmpqkzI2ktTzA3b9orix3uYfNlGJduZVhoDMmKFN2YgADqYvPhjBBR0iy7946serGDM/gujkOry5Sqy6ggQOxbEOQ2g2UhRtFcTM+5EC43OvpCpiTACDdfP3hVxSeIVXcxwnaC1OpjfPEVqjWCUnh2qmSvapIcp+K2/kNzDSoW2Aiz5FTdjUgzZ4EQ5lZEWqnurEMh05HSN6ApNJDCzcoJ4VDeC8cHidPtseJPJiLVSCjRqtS3QxSFBuEZJudY3mVQWIEvO3KwibS0Ou1zFDUmpvLdn1OgjpJl3OmgGpJ2A6mDGHcMVNQbSpTNyJtoPMwyU/Y/WzBY+zkp/U12J6kLf4X0+ccFMEzqIiVU+4yr7o+JPU/oOXxjWVoIs2R2IEfzKpfJZZP1IgvQdj9KurmdN8CRLX5a/OChDAlxKZzXg9hHA1ZU2KSWVT99/4a+d21PoDFw0mCSqYH7PSIp/F3S3+tiTGk6ZUE95lQf1Ov6ExOkDmQLPpFbDeyeVLGapnlz+GVoPVm1PwEFH4Jw8gAU5PiZj3+TQWWrkoP4k0Mei6xHncYSk0ly7+JP6CJ8TGnMnwnbgQHUdllO1zKMyX65h8GH6wt4v2RVO8t5b+ZKH56fOG2p4znPopCD+kAREfG3GrTHN/6iIEeoxnapb+kfm4fwnCZCO8p5jswJOXMdATpoOUE3wWmOhls3nc/WBGNM9PXSpktVPthka+wI1B+sMiioPOWPS8auRm2bVz75hYkTdCvB9L+EE4vhsmdJIdCfZ6gG99OkT8FwqleUjpLWxA5CMny5isHd1KkZSALb84BYVMmSK1qYuEkuDMlk+J7yj6+sduyEBvf/Mk6UyAsvO3A+RjmtBLGyKPSEriCWKKoSoVAUJs+m1+cNjyl5zvmBEDFKCRMlsrTM1x+K8CwNpbzEkHY8w3VY9aeUAEbjiS6HiBJyBpalweYGkbz6rNvpaFLgXFpstplMyfw5eofwJ2g9iVSSL206wDqVXExURzoS2ZA5gjH8S7pAiucZxfKCrXyn4jxH7c4a8eqLAxV2PVgLW8Yzd3bebqUiSVgPDUyvqfZKwC2zF+WXlbqT05axcPBmKTKe9JMW4lCyOBoRy9YkcLY9QrJlS5CgHKNFTnbUk2idXVFyWFh08o1DWFDjK8+v3mDbdVkGUNsOw+3xkbF8Q31hPxCsiZi9f4wnYniducZTEsZtImkT3EsSABgThGGTKyeERWK3GcqL5VvqYFYhiNzD1wH2jU9DTNLaX3rks41zHxh7p+nLb1xEes6oYhpHJ+dRolcNYZRzEdpJPIs92APUg/WLDpnllBly5LaW2tFAcS9qyVFxY5elrQIpe1ebJT2cosE6HW3leH8mLGQPNR+kxsWXPqJ0WP0P1n0PivC9JOBM2UjDmSB9YpDivA6b25NKmSWvMX1PUX5Qa4a41qaulZHa6Xtm+8R0gXjyEd1R68oQy5WT/jDXNXpunV6ystRfWnTNrr5wTosH9u4lyku52t9T0HjHPAeFqirm5ZS6fec6Io6k/pvFz4FgEmglWQZmIGZzuxA18l02gQx3uYy+QLsOYtYR2QSFTNVTGZtyEIVAPMi7eekGJdBQU7AS6ZD/WVz6dTnvEmvxf2nu6W58rdf+IUMZxADQa2N/M+MccqpxIXC2T2jGscdre0tDYcu6vIm/QDT5xHq+O3t3QB4b/3pFeNUO+puBf5CJAIAgTZ/QQo6ZRzGSfx1Ubhh8BA2o4rnzPemN5XsIBT6oRE+2awPWx5MJ4ajgQ0cZmrs518bxGm4m7G5aIa1QI3EcJ1Yo5j4xWydjO44hMVRPONvbkxBoaaZM1ly3f8qs30EFpWFTQO9LYH8pEQVPpJL+pkYT7Ru7kiJa4O5+6fhb6x1ODEDvEDzMRob0kax6x542w8vSuV9+X31I3BGukb4RRSJkhGae7ZlBJMwjlB2pkhrg7MLRV9f2OTJk0haxpaakKL7E+cb+PIDj0k1U8zlxEZdQWwRUdqjDaK1mmfGYdxtzgBxTSrVUvtZRzNTve6nUqp7wuOogXI7A0/9yrnN62h14c4PkUEppauzK++c312iwzKu+ok/l9pVunZ9tIAPP7d/X3Tng2NUU2UrSwG0FwFLEG2x8YIDE5Q92Q58pZhCw7Fnwqsm0gkmas188kLa/e3GvIWhzXF65tqPL+aYo+l4jJj3sce9pOLLtR2I9Fud5hUm4QpfUgixgTieJnME5QQeom2/jqqMeQOYW84S8RxQCY7E6AG0ZWdqJE3umUFAYB4vxTLcXivFp5s9iyIzBdSQpIHnaO/FeO55h1h87H8fzy/sySTYXaZMO2v6/tBulxrep+07rcrqgTGNztCPZj7Z5DO6WF7Lp00JhjrK+wIO30ghXYmsiV7OWAvlCljeIALqdbQLqcpyPd3J6TCMSBQKgnHKki9zpyPUQhYziGvrBPFseBJU6qem4PUftz+cR67hX/04mGYPaHvKL6W5QTpunbIdu0jq+rTABqPOwkBquUi2KMTbUkQNr69GWyyyD1iQmNk2VpYdhpEabiZB/lgRrO66aU7fCYaI2rUwJPxkWVVDZxHKbMU7LHtVUs+4A8hHtDQzJzrKlozuxsqqLknyhMseI8qjk7fOWd2ZzAaa3RjD7QcH/aGzzDkk6ebeA6Dxgf2Y9mkyjQtWMMzG4kg3t4seZ8BFh1NYJeptf7o5CFGTzFmjgykqFWb0tLKp5QVFEtBso0v4mAeJV+c6bDnyt4xHr61pjG50+UDp1QOW396mBPlvYQmPDW5ntXN0sNP1PjAGplr8YlVmIgA6wq4xxAFvrC3MeQUJJrK1V6RmCUUytmFUOVF99zsAdhbmx1sIG8PcPzq9s5ukgHVzz8F6+ewix5cqXTyRJkrkC7/AIiepPXTeCog5aCyPWy8yO/ClJIAE0Zm0952LX8kKqPiYh1r0Mgi1PKc+K5v9xMb4lMzKb9ND4fvClidV11O0W8YDYAQQwXuzGNsvi+Ug7tPKHkij9I1/wC7ZV7imlXHPIv7Qj/bLj1/4joarSJ8Z5XwcYjrWcfTHTKoCjoIDS8ecXOa3xgAK8CI0zEukR4jnkyNCjgRkfG5jbsY5vUsecLq4iYxsQc84EVuEDVwJ9KTl08or3iydNkYpTMs0y5dQvsydwCNdjoCbxYxEJnaZhhmULsou8k519N/lGt07U1eu0wuqW0sdt4bGEE+9VzT5FR9BHGrwCU62afNJBBF5mxGoNvOFvhjg2VU0sqc9VUsXUFgJpVQea2HSCw7OaIe805vOfM/QwYsFNaj8hABC63oFH1YwRxohm00muk6zqR7tbmFOVx8rwewDiWqq5CTpdOgVhoWmWvyvYA6RyocNkUs37NL/k1Ct3WbNZwNd9dV+kJOC4vWUFW2GSVR7uTK9oxUBDdgbjlbl4RcgMKAHqL9D/EGGZWsk+hquR8fXmMfHNNiTSw6CSAu6gsWPrYRSOPYlWa51Ki+tgYvyfhGKzRZp9LLB/Cjv9SIX8b7L6metp1fcdFlBR9YAceJuav3RxM+bHsLr3z55sWJJO2pi+OyuXKl4cjIbM5Jcne97WisONOCnoXuGzqfvWt8RGYLxDOlS8shXYnUgagePhAsuFwNI5+8ZxdSh85O32loYviozkk6CK84l4mzMQDpAfEsUrJl8ysogJOp5g1YHXrCy9MwNsI6erQjyGOWBcPSp8r2syYDfZQbW84mVGG06gqz3X81yD1Gvy5xXquy6XIHgbQUp8JM0XT5m31jWxZkCaQgmFm6fI+TW2U/nznXGaFJRDS3HUEG4I6iB5xRzyF/KOsykZQUJUjfU7HqNdDy/sQV4S4Cn4hNySLWHvufdQdSevhzgDsxNjaNoqgUTcG4Th8+rmrKkoWdjyGg6knkB1j6K4E4FlYZKBNptQ470y1zr91RyX684lcJ8I02GSxKl/xZze+5Aux/8VHSJ9VXCSbixY899OYHhAGehGEx32k2fUZe82jW0G/z+EBaqpzXJ23iJV192OY8vLw/aBFdjGlvD+zCWTLq2j2PDU61+IDW2396wvYjjWUbxDxLGN7QtAzamaJUpTMmMbBR9T0A6wEAtGaC8zbEccd2CrckmwA1JJ0AAG5hw4b7LDZZ+Imw3WRf4e0I/wBo9Tyhh4U4OlYcomPlm1ZGrbql/upf67nw2jrieIs51MH8uPnmALNk2GwnaoxBVsEAVRoABYC3IAcoGT6rNt/fgYgzanlEeZWAQFnLSyoFmuITCRufLpC1XTNYn4ligtvCrW4mCdIhVhb2k1p4EcXroFGqJjlMnwXTAGEHqLmOiPAX7VY6m0SaWpzmym8cVMixDCtHVZdxHtFh50vDDRYctgbX59dBvASYShL9iNVU4cMp2dSD6iJUc5ojQU0ZksLEqDg/hqZNqKileqnSFkkkLKbLmGYi+t/D4w4jsrpz79RVv51DD6WhX7R502irkqZByGYhu1ri9rG/yiuajtixNjb24H5Zaj9DD+VmJDK1AiZ2DGtFStkGpdszszpZQ9pJMwT070tmmu/eGouGJFjsfOF3tGlGZT02KSLrMk2z23AvY3/K+nxiqv8AvrFpp0n1Bv8AhW3+1Yt3srw2qmUU+RWynEqYCVMzc5wQ+h131v4mIDFRqJ49fr/Ms2MXpFb+h/T9x85pgXF2MV0v2lNT0/s75faO5UEjewGsTZ2BY7N96opJQP4VZj8xCdwrxhMwWbU0k5GmIkw5QvvX5Mt98y5YbV7SK+b/ACMJqSORe0sfMRDBgfKBUlShHmJv89YGxXsorZ1zOr1mMBoolaeuukKfC2Az6CocTsqq11ZR3ja+45DrFqUtficyTdqZJTHNcGYCQcxA1B3taErjbCsTlyWnOkrKPeKMZkxeVyCALeV7RK5GJ53nFFAqvKefwSTUNTC7JIZiN3bUfPQQtcQu0+WwSlmzMuocLlVf8zb+QvHbgrjVJaGXVMSCSyudSD94Econ4l2nUmUy1mMygW0Q6i/O/wCkH03RZoDWVJCJ9D+0ro8L1UxXJlBQi5jqAbeHXyjyh4YmuFRiqNYsELgOend5Q5U3GEmas8rLdssq47vO428YEYnSJiD+09jPpppAGZkJlsQNNbd2BZsaA2hv890L0+bKw05V0+n+jA1BwVOmtL7pWW8zJnNrCxGY+gMfQ2AYUlLIWRTLlUaabs3NmPM+MVRw5Rzq2VJpfaCWRMZDYa3lkXKnk1hctzi5aMiUqyxYnVc1u9cA639ITzVsRsJo4GbcNuROs6m9ipcsC/MHW/h4QuVc665zsWItzuI71mLEZAQGZ9SW152sIF1s4GUSQSqu7ZV562sPCEna9hNDGpG5gnFcWsN/CFediZmTFlhrFja+9rxNrMZQSp8wy0JDIFFu6Liw9PrBjhHggVBk1dUnsQr/AMsDL7QW7rEfdHhuYomO4d8oURawbhWprWOSySgxVpzXy6XvlG77ctOpEWJgeFyMPQrJF5jDvzGsXa248BzsP+YKVlepDIiqihWK5Ra2WAM2sEsr3Va6B3La3Lch0tBCwXZYAan9qEaipJBY62F29TaF+urdd4l1uJiUs9QAQqqwuL6NyPUCFfF8dWSyy8iuMqlywuTm6HlAauXBqe1+I5RmINjseRhdr8ePKOPEFSwnNIUs4DdxRdjqAQABqT3rQOxDAalADMlmUDtmHPkG/D6wxj6dn4EFk6hMftGpvL9tUMVlqznwF7ecEsO7NcQmtpIKg82ZQPrHfs+4xWjmCRVJlQn37aqTzbqPGPoXDArIrIQysLgg3BHhD4w4kQHk9/4mW3VZ3yFRQHbvY9ZSo7Da4gfxJIvyu2nhtGv/ANAa1t58keWY/pF/KkY2gJOgHOA2v9o+v8wl5Dyx+n8T5/f/AA81dtKiSfRhA+d2J4jIOdPZPl1uHtty7wEXHjfHCrdZAzt+M+7/AJR975Dzivcdx131mzGe/InT4DQekBbOg203+v8AMOnT5W3LEfp/Eh0ilpY9opRxoRodvEGx8xvEpanKuUaaWgSKzS6/8Rr9uuD1EJN5jcfGwqfRsamPTHhMPzLg7G2kpImPUAGVLUs11zWUC+3lAXhSjw2pkLPkU8rKxOpQX0PMcuUMGI0qzZTy292YjI3qCPoflHz9wdw7VzZ83D5VW1M8p3zWdxdUYqe6pFzqPSGUvSdyItkA1DYH8/1PoSXIkpsiL5KBEHiDiFaenmTEyMyLmyFguYDVgD1te3jFfL2GTH/nYnPfyB+rTD9IlSewCjGrz6lz4uo+ixXyXZNy3mqgKgztTox/6TF6XUHJnI6GzSmPr3T6Q2yO1yg9ijzZyy3ZQShDEg8xoDcXiDgODqq1mCzmLSwmeQzWzGTN/wDKXMvFfdnWBU3/AFGZR18pZkxM0tA5OXOrdL65lGl/DrBSAwo9vtBAlTY7/n58ZZNT2sUYpjNUu62Y6IRs5H3rQqYj25JOVklUU6aGFiDaxB0+6DFnSOGKWUMsqRJlg7gS1t57bxOaZLljZVHkFEBVgDsIZ1sbmfPuF4Ajj27yijve0twdBci9j7x8YsThnCaB0/h08jOigOMikhrXubjmLGJXHOK0zyGX7TIWYuqXdCbndRr/AGbRQ88TpM1wJjgzNA4Yg6kG5yw0NRGsiKHT/wBYP6/nafQ7GVKByqigrbSy878hECs4spkvmeSvnMFv9JhRpOw+XMVWm106aGAN1AAIIvcFixtBak7EMPX3hOmH+qZb/aBE6l7j6yug9j9P8zlwI9OrVAp3WYfa5wwbMQJgJy/6gdfKDmN42JV9AHtqbk2J6LyML/FHDaYbKWbh0kI4bv6uxZOhuTz1vCVK49l5y1Qjhhrbcf8AMZ/VI+rUBsZr9E6aNLHcR2l4jlliZNUG1/Zi5VgD1tAmiNTWusulULkcs00kiWgbkxPrpqTCs3ExramRJF0SdNVM2lwCwUkDyi55aS6WSJUpQktdh16sTzY9YWVaFtHzkB9iRKLhylpRMcos6YWQsW9zN1Rfu668zHtZjBcg7BDmAvub8zb9ID4hi9zYanYdTEOurBKSxPeOreHhENkvYSFxUbMl1WKZLkWN1Yb/AIucL9XxMqqA6ByospzFdOQIA1AgDjPEOu8K7VTz5gRWAvuWIUAdSTyjkQsaEl2VBZhus4tdzOWxdpwAGW+ljfQC99PpHmAY5IqJ8lKwrLC2X25ubW90Mo3F+Z0HSHfgmbhWGgTGqJUyoI70xiCRfcIovlHzPM8oR+0t8NmzfbUM3vuf4ksIypffOpYAC53HjeHfA8PmZn9X4hpOPWW3R4pgdBdxUSGmt70zN7aab+Kg5R4CwgRi/ahhLgrmdwd/4Rsf9VoqPg56P7SBXKzSW0uGK5WJFmbLqV5et4vvD+zXC7BkpZTgi4JZpgIOoIuxBg2NmUWv59opmRWNP+feUzjGJYfMmKqGYZJvutmlflJPeT+k+kOnBNRWYcA8hxV0ba5Ab6cyh+6fAw9zafDKbRZEjMPuy5KM3qQLD1ML9biiLN9pSyvYfjXTK+mhaUBYMPxAg8tYueqxi/EqVXpMxA8K/n/r7Sw8O4rpp0j2yzAFHvBtGU/hZd7+HPlCfxLxQ1R3UuskHbYt4t0HQf2FyTPDMXa2Ym5NgNvLaNqmpFtIycuUMSE4mzhwFAPE3M9ecNdfMfqPEdIXqyiu9mN13H99I6VNcIGVWLWH96QECM3JFTPCKbW0gBNr7Mdd/wBYjYjixNwIEPUeMEVZVjPsxhGuWPb3AMeEw5MuaOND8fh/xeKm45nLh2KSKtEOaYbtrYMLZHXbQ7H1EWyWsYSe07Aln0oJGslwb8wp7pPwKn0hnAfNp9dor1I8ur03inXf4grMUSjYsCRrNG405IY5DtexWd/Iw4+ByTnHxGUQ8dm02U9EuUKro7y5hACkuGPeNuZBBhqWaOf7xB8pqpdW1AGUlPxvF1qJOIVdIZaU3vFZeX+E5AmBrsWIsb66CJHbPhfs5sjEqc9yaFV2XTvBc0twRtddP8gi2cUxWlCOk6ZKVWUqwd0S6sLEd4jkTCBwykqvoKvCzMWZ7ElZMwHMDLuTJmA88rC3lpFlY8+kqwF16xTwbAcZxNXmy610khygLT3W+W17LLB0152givYFUzDefXX8ldz8XYRD7KuOfsE6fTVZKpmNyQWKTE7puBrYgWPkIeqrtww1NprzPBJT/VrCKtYO0uu4gOl/w8Uw/mVE9/yhJf6NC/2gdmRopatIdpko6WmEFlIubBlA0I2uORhgrf8AERTD+XTz3/MUl/QtC1jXbnMqZbSlo0ytpq7Od9CLAaxbG+lt+JXKjMvl57XInDPa9PpKZpbS1nCWbLmYqwB3GgNwD8InSu1nFKk/wKVAp1zCVNmWA53BsfhrCTPEuY2cDKAQZgbTLrc5hz1Hrtzj6G4RxyXWUqzJdrqArrzDAW2GwI1HLlygjAg3cEpFDy/r9pV1TiHEFTokt5aeKSpd/E5/pygJW9leJTLvNyM29jMu3loMvzj6FlAc1I8wR9YgYlxFRyv5tTIQ9GmoD/pvf5RTbg3LAtytD5T5Xlu8mYuYMjS3v0ZSCL78wRFtU/GYqgkt3AmEXG9mFr5lPMeG41B2gB2pTcOnzBNpZ6tNY2dVVsp00fMQBfYHroesISOQjKTqLFfUgG3pCuXEDHcGZhvX56iW9U4pKp1zAhnI1JN/h0hKxXjDMSpJKnpuD1Hj4c4VaigmL7wI5/EX/WIpWFxhKcxv+q1DaTa+a19TcHUEbEdR+3KIksXOsdZE8AZW1Q/EH8S+Phz+BGs+QVPUHVSNiOo/blBBtAMxbmHMNwmW1ri/qf0tDNQcMy2ICylJOwy5vreE+ixx5UsbN3juNdAOfjf5RdXBctVopc6ZrMmqGIGllY91b72tb1MaS9ThxpYUXMpukz5slaiBE6q7NpbuCWMs/eWWAb/op9DDTh+GmnkrJR5gli/dLE77+nhtE+qxlVHdAHlC7X4z4xlZMxck3z6bTexdOuNQtceu5hcTAukQK6dbUb/pEL7bdA14h1GJDnClGNe+b1dVka49YgT8Y0IvA/E8U03hcnYjvBFW4NmEM1WJ6wNn4h4wN9ozEcgeZ2Hj5R1rsOMvc5gdmG0MpgYiwIo+dFNXvOM+rvEZnvGGWY1jtNShctPtHDajPJU+A+kdiYD8HVGamXwgsYORvFQbAnjNETEaQTUZG2mIyH4ZfoR8IlMI5v7p8O9+h+Rv6RYbSrbifOdKlcjzqanaYk5puUBHKXKkq9zfloSYnnsvxad/NqBr+OfMf5KDDHx9NFDiEqeABmmJNGnMH2c1QfG4PrFoLiNP7MP7WWFIDAl1GhGm5hjLQN+sWws1EbCpSlN2CTT79Ug/LKZvmzLBKm4SfAp8irE0zZBb2E8FMpCTNm0JuAwB8wOsWRUcd4fK9+rpxbkJisfgpJhY4q7TsIn006Q08uJiFe5LckNurDMoFwwB3gYIB4hjqI5ib2wYF7Gsl1Uu3s6j3+ntQtib/wBS2PiQYPcAdleHVNFJnsrTmZe+WdgA4JDDKhFhfa99LRzwEDF8EmUxN58gBVvvmQZpLeRXuehhV7PO0SZhkudLeUZqavkLZCrKcrG5U72sRb7oizD0kKZclH2b0Mu2Wlkg9SgY/FrwXkYJLl6KqoP6QF/2gRTr9v8APckSaWWgG5mTGmADyUL8IgVHatjNQbU8oqOXs6cufO7BhAtR7GEOMd/rHztV4KSoke2VQXl+/b3ioGjXGpK3+BMUfTVk+l9qEmzJbMLBkYpezDTQ72P1hpnUnENUCHNSFO4Z1kKfNbqCPSAvEWFVVMAKuU0tiLq4IdWtzupIBEGFMtHY+sAQVfykEHt/EO0XZZiFXLSZOqhZ1DWZ5k1rMLi/3dj+KC1L2Cj/ANypc/klhfqzQR7Iu0OT7MUtTMWWygmW7EBSNyhY6Ai9x6jkIeazj3D5XvVkj/K4c/CXmMVIUdrl7yHk1EuR2IUi7+1fzmW+SqPrCFx72dNQuHlZmkt7t9SCNSpPzHX0i163tuwxPdmTJn5JTW+L5YUOJe2ylqJTylpJjqwt33VLHke7mNwdYjUh2IqdpyA2CT8YmcPYtKmr7Gp0t/LmdB+Bra26Hlttt5XyqBc3eLm2lidDpuAuvPS8LzzRcTE0P3l/UQSwHh4VRmMXyW7wUC7MCTc6nQDTrv4QQO7VjABMo6JjvKSVHcCCKkSr9wsR4iPJFQAMrAlD8QfxL4+HP4EMlRwiic2Pmf2EC5+FheUVfpco5AEJi6vE/skmDaiSV0vdTqpGxG1x+3KLG4O40UUqyXIBl90X2KnYfp6Qhpp3WF0PTcH8S+Phz+FuE2S0puoI0PJl/vlyIhPLhIG8ex5KNiWDXYmSSEuR9PC/OIiHnMb0H7wme1dVzIzZdt9j0P6dfjHF61zux+MLeFUZPUXHKvx5QLDQCANVjpO0BSTHkXCCDOYyb9szHvkgeAufrG32uWPdQk9Sf/mIMeQZX0cARdxr5JkqbXE8hGSK0gZTqp5dPLpEWMifFe7uR4a1VTu+mqnSOJMegx4YhmuWAqfU/ZzW3QqeUN0w6xWfZ5V5Z1usWZUwY8xZD5ZpePFYX+R9dI0zRhianXEHtj4fafRB0vnkTLmwJORu4+2pHunyBihMf95B94SwreDKzKfoD6x9bzxrf8Qv6jQ/pC/W8D0s6ZneSjMeZUQQUy0TUESyNai58qgHlEqkwedNYLLlOxJ0sp+uwj6mp+DqZPdlIPJRBGRhUtdlA9IjRjHcn5S3jZTwoHzv9hKy7J+BK2jnTJs/Kkt5YUoHDliCCp7ugtrzha7VOFfs9c00DLJqUZma2iuLe0HmTlYdcxi/gkKfaXwv9toJstReYv8AElfnQE29VuPWOBvacdtzOvBNJTTaOTMp5UtEKjRVUHMvdbMRqTe+pJOsMi0Y5x869n/aVOw6XOQIJqe9kZiuVhZbggcxofIQRrf8QdY38uTIl+edz82A+UQzV3krj90vz7Ko6QI4q4cWrpnlgd8aobfe6eRGnzig5vajjFR7kyYPCVKA+YUn5xFm4fjNT7/2pgf/ANkxlX4OwEcpe7Wz8pVwlEMQPnIFfhZkTCwGgY5h0B0NvI3+MMnAPZpIrZBmzp0wNmt7OXlBAtcEswO/gOXwDVvDVbTSc06VeX+JWVypPXKSQPlEjs34zFHUgTL+xc5W8ATo3+U6+V4KwTVZFX2MGpyFDpa67j0lkUvZFh62vKd/zzG+i2gpT8D0cv3KWSPEpnPxe8OSSgbWsQdjGpkjUdIurKOBBMjsN2MSOIeD5VRJaX7NVNroQoGU8rWG3WKUq6abRT7i6vLbUHw0I/qUg+oMfT0yV3SLab7a3iv+0vgr7RK9tKW8xB3gN2UdP6huPhBCRkHoe0ol4jvuDzFyRkqZKzpXunRl3yPzU/UHmIgf9JQsBMzZT0sNfMg+W3OFjhXiFqKeQwLSX7sxeovuOjDceo5xY9ZRKVDoQ8txmVhsQf7tblDmDKMy03MzOqwt0j6k9kxJxnh72ZuuqXtcG9m5qT9DztAl5PdKsLodfEH8Qvz+v0sWjokfMsxeRObU2A8AdwL2IEL2K4IEYgHMp1U8yNtRyOkDyYAdo3h6zYG4kkNIfWzow/yut/lr6giPaqhGX2ks5pZNtfeRvwP49G2PncAxV0QsQ2qnU9QfxLfn9fgQIlTHp3uLOrDnqkxOYI/sgjkRGU+PwjpbibOPL4g1LzJOF1coqZc4KqhTlYJ3iSw0Yrqwtf1tqIgVlMoN5eZkIJBK22JuOhtpr4x0rll6NLzZW3Vt1PNb/eHQ9I6JjbAg2BIFl95QNLAhVIHy153ihVeCYQE8iDSIwGNpszMSdBc3sBYa9ANhGsANdoWdTKuLrtzHMfuPGN6SYgNnGhB15g8v78Y4y3sQehjeqSzsBsCbeV9I6V90yeF0yk+I6eR5/ARxjIyIlpdXC1ZkqEPjF1O10U+EfPtDUWdT4iL5weoz06nwhjsDE15InoMe3jUmPA0FqRc9mHuflPybT62jXPHSTvb8Qt8YSe1SdPTDJrSHKMpXMV0OS9mseUSo7SrHvGifiyJudfAXjguPqdlY+loTeyWp+00WVmu8pira3Nj3lPjuR6Q7zMPtsNIOBj4MWJzXtxI54lPKU3qQIz/uaXnlypn8OZNuEB2YrqQD18ImyqAQt9oWAmbRs8shZ0gifKbazS9fmLiIPhnYCSPFG7HaVH2ncOijrphAyyakF1IGgJN3X/Vr6xY3A+CU0yjkzJMmWLqATlUtmGjXYi97iOHFtMuL4Os+WLzAomoBuHUWmJ9R6CFDsk7QZdG0yTOLexbvKbXKsBroORH0iA2g2O8lkGRaPb7fm3ylwJhHKJCYIu9oUqvtxw5PdM2Z+VCP91oCVv8AiHlAfwqV2/O4UfAXiGzt6/WSvTJ/af0lmTMClzEZGUFWBB9Y+cu0HhV6OpZTrY6G2jKfdaGGt/xA1jfy5UmX5hnP1EKON8d1NbMDVLB7DKAFCgC99LQPxVYFWPP0MMMLKQyLX7iW52P8a+3kiknMBMlj+Hfmg+7rzX6eUWTOnoguzIo6kgfWPkynqLTVZTpcAnY+B05xAqKp2JzMzeZJ+sVdwJdcZPE+oa7jWhkk56uSPAOGPwW8LuIdsmHJ7rzJp/olkfNrR89Rl4p457CW/pgeT+fWM3FWM09XUO8mWZKtqM1ve5nTQAx04c4ynUqPKsHTVgrX0IGpUja4hZWQxIAFydgNT8oMSeGakjPkA0+8QNCLbesFRsrNqUG/cIPKmFE0ORXvMlVXH85vdVE9Cx+JMCqjiGe+8w+lh9IjzsOZTZso/wAwjiZQ/EPS5ij5s59on7S2LpunT2FH3mPOZtyT5m8daepsCraoeXMH8S+P1+FuEeq1uV/OF/iY38J3nJlUre4JDKRsRqD5eURolysQNsrDuHkAAQfxDx+v041Mkqd7g6qw2I/vlyiDXacLnGMjIyKyZ6I9ZbW8Y1jImdMjIyMiJ0sSTM2i6+A6/PTgE6iKPTlFv9nH8qGlHlMS4YRpmtqY09pGVO5ji0HUbQTHedDN5xHx2lWfKmyz7sxCD/mFvrHSNpnujy/eLVRBlCbBE+eeFuLJ+HT50uSAoUMpVhfMUv3m8foIk1XbliLbGUnkl/qYE47/APlKvzmf7YUoWyMUJUepjWNRkGo9wDGyq7UsSmb1Tj8oVfoID1nE9VNFplRNcHcF2t8L2gXGQHxX9TDjEg/8iXN2J4oyiZTMQVcGbLAN8uuVwQPdvoYVeNeD3pK13RGMiYSyEC4Ga91PSxMMXYPvUeQh84w/kNGljxjIApmRnzHEzMO20+aJksgkEWI5R6lOx2Vj5AmGuo/mnziefdii9CDfmh268gDy8++Jq4TNP3GHnp9YLYRw5Le/t5yStrHOD53ERcY3gRC7eHhb2b+J/wARkeJmTZq+A/zHWqwnCpSaVcyY/wDSun0hWqhIv3C5HjYRDMeRR8wYUFAlseAobLk/GdCy8gfUxqW8BGsZAdRjFTvIrHT3WK+WnzjybWO3vOx82JjjGR2tqq5GhbupkZGRkVlpkZGRkdOmRIp6gAZW1Q7jmD+JfH6/SPGR06dqinykcwdVYbEf3y5RxiY3/wBuP/6n/YsQ46dMjIyMjp0yMjIyOnT/2Q=="/>
          <p:cNvSpPr>
            <a:spLocks noChangeAspect="1" noChangeArrowheads="1"/>
          </p:cNvSpPr>
          <p:nvPr/>
        </p:nvSpPr>
        <p:spPr bwMode="auto">
          <a:xfrm>
            <a:off x="477742" y="2174876"/>
            <a:ext cx="3433968" cy="1406525"/>
          </a:xfrm>
          <a:prstGeom prst="rect">
            <a:avLst/>
          </a:prstGeom>
          <a:noFill/>
          <a:ln w="9525">
            <a:noFill/>
            <a:miter lim="800000"/>
            <a:headEnd/>
            <a:tailEnd/>
          </a:ln>
        </p:spPr>
        <p:txBody>
          <a:bodyPr/>
          <a:lstStyle/>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Stronger hinges, keyboard gap reduction, and dustless fan backed by warranty upgrades to onsite or 4 years plus optional Accidental Damage Protection provide school grade protection</a:t>
            </a:r>
          </a:p>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Top Cover LED</a:t>
            </a:r>
          </a:p>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Highly customizable – etching, asset tagging, and factory image load from Lenovo Transition Services make these machines ready to go out of the box</a:t>
            </a:r>
          </a:p>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Dolby Advanced Audio v2</a:t>
            </a:r>
          </a:p>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Options Lenovo Travel Mouse</a:t>
            </a:r>
          </a:p>
          <a:p>
            <a:pPr marL="342900" indent="-342900">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Optional ThinkPad Carrying Case</a:t>
            </a:r>
          </a:p>
        </p:txBody>
      </p:sp>
      <p:sp>
        <p:nvSpPr>
          <p:cNvPr id="139287" name="AutoShape 8" descr="data:image/jpeg;base64,/9j/4AAQSkZJRgABAQAAAQABAAD/2wCEAAkGBhQSERQUExQWFBQWFhgXFxcYFxoVGBwYFhQVFBcXGhgXHCYfGBojGRQWHy8gIycpLCwsFR4xNTAqNSYrLCkBCQoKDgwOGg8PGiwkHyQsLCosLiwvLS8vLywpLCwsKSksLywuLSwsLCwsLCwpLCwsLCwsLCwsLC0sLCwsLCwsLP/AABEIALkBEAMBIgACEQEDEQH/xAAcAAACAgMBAQAAAAAAAAAAAAAFBgQHAAIDAQj/xABEEAACAAQEAwUFBgQFAwMFAAABAgADBBEFEiExBkFRByJhcYETMpGhsRRCUnLB0SMzYvAIgpKy4RUWwiRD8Rc0NVNz/8QAGgEAAgMBAQAAAAAAAAAAAAAAAwQBAgUABv/EADERAAICAQMCAwcDBAMAAAAAAAECABEDEiExBEETIlEyYXGBobHwkcHRFFLh8SMzQv/aAAwDAQACEQMRAD8AdFlv0jtLpyecHzQaQvzEMudZicrba2jSxojXUzMuR0q50NN4mNqemDGxOsTPswPL5wJxaSZTCaNhuLmCJjRjQgnyug1HiFlwsePxjQpKU5WI18Y3o6sTEDKRqIjYjh6zBmBAYbG0VVRqppZnOnUm8nigTwiLOCyzqNIzA8YDgo3vLptBCrVGFmYfKK7o2lpYFciakM8kiWRcWI8o7ZQNQPlaA+ESmWYVDZpY53+UFsQnhVgWbyGrjHTW4sioFxiv5CEXHBcG5hjxGsGphJxzEd9YyWbUZu4lqBagi8cxOEQJ1cL2hi4H4VNe7ZmySk95uZPQXgyre07IQu5kFJt9BqekNeAdnVRUWZx7GX1b3iPBf3h0wvDqCh9xRnG7t3j8eXpHmLcdy0HcIbpBlRfWJvkc+yJOoODqSkAJXOw5ub/LaPMQ4zkIpUEC3SK0xPjWZNbVtOkLdXWFiTeO8RRwLkDAW9oxi4txxZrXDEwvrWC0QWBMc81oG/nNxhRpFCez59zHSmxOZL91iI4ARqY4EjiVYXzCqcUzgffMTqTitgc2t+oNoWAI7y20i/iuO8EcS+ke6PtDNrOoI684mTcYSct0OvQxXTi0daOsIO8ETOe8C+AciMc6qZWveO9JiJY/Mk8h1MBpeLXNmAI3JOwHUxlTiqMtpdwPmT1P7coLrHYwek9xGYcbCSCFH/PiYGS+KGdyx5wqzptzHonWgfjG5bwhLE+2CdL8eULFfIE8FGHeXYxGw7FSo3iLX4gQ91O8MDPtFMvT3vBE6jeUSLm3KNUn5xY7wYSoExSG3gJNXI9x1io6gp8JTwg/PM+q846wHxumExe6bMNjaJdBPzy1bQXAjhiIAsxcAbEaRfGNLyMpD4/dNMKIdPeuRobeEd6jDlYEEE3hfpZ5pqrIWCypozAn8XMX+cMP/VJPOcvxEGyKyta8HeAwujJT8jYxXpVFNP8AZuzZXPcG48oa0oltoIXOJjJnS7y5l5i6qRc6iNuGuLJbSwk1mM4aFQLnz0guVXdA4u+8XwPjxZDjJFcg/tJuLcOq5zXyW/CbH5QPruFVyBlZ2HMZifUftDD/ANQU7Spjf5f3jKOYwJ7hVOV/2gQzZFG/aHPTYXbYczjhlIsiUAo8T5mBGMV176wZrp1gb7QlY7W2vrpyjG6jIWO89J02IKAB2gvFsSsDCLimIXJiZjWKXJF4cuy7s7SplmpqkzI2ktTzA3b9orix3uYfNlGJduZVhoDMmKFN2YgADqYvPhjBBR0iy7946serGDM/gujkOry5Sqy6ggQOxbEOQ2g2UhRtFcTM+5EC43OvpCpiTACDdfP3hVxSeIVXcxwnaC1OpjfPEVqjWCUnh2qmSvapIcp+K2/kNzDSoW2Aiz5FTdjUgzZ4EQ5lZEWqnurEMh05HSN6ApNJDCzcoJ4VDeC8cHidPtseJPJiLVSCjRqtS3QxSFBuEZJudY3mVQWIEvO3KwibS0Ou1zFDUmpvLdn1OgjpJl3OmgGpJ2A6mDGHcMVNQbSpTNyJtoPMwyU/Y/WzBY+zkp/U12J6kLf4X0+ccFMEzqIiVU+4yr7o+JPU/oOXxjWVoIs2R2IEfzKpfJZZP1IgvQdj9KurmdN8CRLX5a/OChDAlxKZzXg9hHA1ZU2KSWVT99/4a+d21PoDFw0mCSqYH7PSIp/F3S3+tiTGk6ZUE95lQf1Ov6ExOkDmQLPpFbDeyeVLGapnlz+GVoPVm1PwEFH4Jw8gAU5PiZj3+TQWWrkoP4k0Mei6xHncYSk0ly7+JP6CJ8TGnMnwnbgQHUdllO1zKMyX65h8GH6wt4v2RVO8t5b+ZKH56fOG2p4znPopCD+kAREfG3GrTHN/6iIEeoxnapb+kfm4fwnCZCO8p5jswJOXMdATpoOUE3wWmOhls3nc/WBGNM9PXSpktVPthka+wI1B+sMiioPOWPS8auRm2bVz75hYkTdCvB9L+EE4vhsmdJIdCfZ6gG99OkT8FwqleUjpLWxA5CMny5isHd1KkZSALb84BYVMmSK1qYuEkuDMlk+J7yj6+sduyEBvf/Mk6UyAsvO3A+RjmtBLGyKPSEriCWKKoSoVAUJs+m1+cNjyl5zvmBEDFKCRMlsrTM1x+K8CwNpbzEkHY8w3VY9aeUAEbjiS6HiBJyBpalweYGkbz6rNvpaFLgXFpstplMyfw5eofwJ2g9iVSSL206wDqVXExURzoS2ZA5gjH8S7pAiucZxfKCrXyn4jxH7c4a8eqLAxV2PVgLW8Yzd3bebqUiSVgPDUyvqfZKwC2zF+WXlbqT05axcPBmKTKe9JMW4lCyOBoRy9YkcLY9QrJlS5CgHKNFTnbUk2idXVFyWFh08o1DWFDjK8+v3mDbdVkGUNsOw+3xkbF8Q31hPxCsiZi9f4wnYniducZTEsZtImkT3EsSABgThGGTKyeERWK3GcqL5VvqYFYhiNzD1wH2jU9DTNLaX3rks41zHxh7p+nLb1xEes6oYhpHJ+dRolcNYZRzEdpJPIs92APUg/WLDpnllBly5LaW2tFAcS9qyVFxY5elrQIpe1ebJT2cosE6HW3leH8mLGQPNR+kxsWXPqJ0WP0P1n0PivC9JOBM2UjDmSB9YpDivA6b25NKmSWvMX1PUX5Qa4a41qaulZHa6Xtm+8R0gXjyEd1R68oQy5WT/jDXNXpunV6ystRfWnTNrr5wTosH9u4lyku52t9T0HjHPAeFqirm5ZS6fec6Io6k/pvFz4FgEmglWQZmIGZzuxA18l02gQx3uYy+QLsOYtYR2QSFTNVTGZtyEIVAPMi7eekGJdBQU7AS6ZD/WVz6dTnvEmvxf2nu6W58rdf+IUMZxADQa2N/M+MccqpxIXC2T2jGscdre0tDYcu6vIm/QDT5xHq+O3t3QB4b/3pFeNUO+puBf5CJAIAgTZ/QQo6ZRzGSfx1Ubhh8BA2o4rnzPemN5XsIBT6oRE+2awPWx5MJ4ajgQ0cZmrs518bxGm4m7G5aIa1QI3EcJ1Yo5j4xWydjO44hMVRPONvbkxBoaaZM1ly3f8qs30EFpWFTQO9LYH8pEQVPpJL+pkYT7Ru7kiJa4O5+6fhb6x1ODEDvEDzMRob0kax6x542w8vSuV9+X31I3BGukb4RRSJkhGae7ZlBJMwjlB2pkhrg7MLRV9f2OTJk0haxpaakKL7E+cb+PIDj0k1U8zlxEZdQWwRUdqjDaK1mmfGYdxtzgBxTSrVUvtZRzNTve6nUqp7wuOogXI7A0/9yrnN62h14c4PkUEppauzK++c312iwzKu+ok/l9pVunZ9tIAPP7d/X3Tng2NUU2UrSwG0FwFLEG2x8YIDE5Q92Q58pZhCw7Fnwqsm0gkmas188kLa/e3GvIWhzXF65tqPL+aYo+l4jJj3sce9pOLLtR2I9Fud5hUm4QpfUgixgTieJnME5QQeom2/jqqMeQOYW84S8RxQCY7E6AG0ZWdqJE3umUFAYB4vxTLcXivFp5s9iyIzBdSQpIHnaO/FeO55h1h87H8fzy/sySTYXaZMO2v6/tBulxrep+07rcrqgTGNztCPZj7Z5DO6WF7Lp00JhjrK+wIO30ghXYmsiV7OWAvlCljeIALqdbQLqcpyPd3J6TCMSBQKgnHKki9zpyPUQhYziGvrBPFseBJU6qem4PUftz+cR67hX/04mGYPaHvKL6W5QTpunbIdu0jq+rTABqPOwkBquUi2KMTbUkQNr69GWyyyD1iQmNk2VpYdhpEabiZB/lgRrO66aU7fCYaI2rUwJPxkWVVDZxHKbMU7LHtVUs+4A8hHtDQzJzrKlozuxsqqLknyhMseI8qjk7fOWd2ZzAaa3RjD7QcH/aGzzDkk6ebeA6Dxgf2Y9mkyjQtWMMzG4kg3t4seZ8BFh1NYJeptf7o5CFGTzFmjgykqFWb0tLKp5QVFEtBso0v4mAeJV+c6bDnyt4xHr61pjG50+UDp1QOW396mBPlvYQmPDW5ntXN0sNP1PjAGplr8YlVmIgA6wq4xxAFvrC3MeQUJJrK1V6RmCUUytmFUOVF99zsAdhbmx1sIG8PcPzq9s5ukgHVzz8F6+ewix5cqXTyRJkrkC7/AIiepPXTeCog5aCyPWy8yO/ClJIAE0Zm0952LX8kKqPiYh1r0Mgi1PKc+K5v9xMb4lMzKb9ND4fvClidV11O0W8YDYAQQwXuzGNsvi+Ug7tPKHkij9I1/wC7ZV7imlXHPIv7Qj/bLj1/4joarSJ8Z5XwcYjrWcfTHTKoCjoIDS8ecXOa3xgAK8CI0zEukR4jnkyNCjgRkfG5jbsY5vUsecLq4iYxsQc84EVuEDVwJ9KTl08or3iydNkYpTMs0y5dQvsydwCNdjoCbxYxEJnaZhhmULsou8k519N/lGt07U1eu0wuqW0sdt4bGEE+9VzT5FR9BHGrwCU62afNJBBF5mxGoNvOFvhjg2VU0sqc9VUsXUFgJpVQea2HSCw7OaIe805vOfM/QwYsFNaj8hABC63oFH1YwRxohm00muk6zqR7tbmFOVx8rwewDiWqq5CTpdOgVhoWmWvyvYA6RyocNkUs37NL/k1Ct3WbNZwNd9dV+kJOC4vWUFW2GSVR7uTK9oxUBDdgbjlbl4RcgMKAHqL9D/EGGZWsk+hquR8fXmMfHNNiTSw6CSAu6gsWPrYRSOPYlWa51Ki+tgYvyfhGKzRZp9LLB/Cjv9SIX8b7L6metp1fcdFlBR9YAceJuav3RxM+bHsLr3z55sWJJO2pi+OyuXKl4cjIbM5Jcne97WisONOCnoXuGzqfvWt8RGYLxDOlS8shXYnUgagePhAsuFwNI5+8ZxdSh85O32loYviozkk6CK84l4mzMQDpAfEsUrJl8ysogJOp5g1YHXrCy9MwNsI6erQjyGOWBcPSp8r2syYDfZQbW84mVGG06gqz3X81yD1Gvy5xXquy6XIHgbQUp8JM0XT5m31jWxZkCaQgmFm6fI+TW2U/nznXGaFJRDS3HUEG4I6iB5xRzyF/KOsykZQUJUjfU7HqNdDy/sQV4S4Cn4hNySLWHvufdQdSevhzgDsxNjaNoqgUTcG4Th8+rmrKkoWdjyGg6knkB1j6K4E4FlYZKBNptQ470y1zr91RyX684lcJ8I02GSxKl/xZze+5Aux/8VHSJ9VXCSbixY899OYHhAGehGEx32k2fUZe82jW0G/z+EBaqpzXJ23iJV192OY8vLw/aBFdjGlvD+zCWTLq2j2PDU61+IDW2396wvYjjWUbxDxLGN7QtAzamaJUpTMmMbBR9T0A6wEAtGaC8zbEccd2CrckmwA1JJ0AAG5hw4b7LDZZ+Imw3WRf4e0I/wBo9Tyhh4U4OlYcomPlm1ZGrbql/upf67nw2jrieIs51MH8uPnmALNk2GwnaoxBVsEAVRoABYC3IAcoGT6rNt/fgYgzanlEeZWAQFnLSyoFmuITCRufLpC1XTNYn4ligtvCrW4mCdIhVhb2k1p4EcXroFGqJjlMnwXTAGEHqLmOiPAX7VY6m0SaWpzmym8cVMixDCtHVZdxHtFh50vDDRYctgbX59dBvASYShL9iNVU4cMp2dSD6iJUc5ojQU0ZksLEqDg/hqZNqKileqnSFkkkLKbLmGYi+t/D4w4jsrpz79RVv51DD6WhX7R502irkqZByGYhu1ri9rG/yiuajtixNjb24H5Zaj9DD+VmJDK1AiZ2DGtFStkGpdszszpZQ9pJMwT070tmmu/eGouGJFjsfOF3tGlGZT02KSLrMk2z23AvY3/K+nxiqv8AvrFpp0n1Bv8AhW3+1Yt3srw2qmUU+RWynEqYCVMzc5wQ+h131v4mIDFRqJ49fr/Ms2MXpFb+h/T9x85pgXF2MV0v2lNT0/s75faO5UEjewGsTZ2BY7N96opJQP4VZj8xCdwrxhMwWbU0k5GmIkw5QvvX5Mt98y5YbV7SK+b/ACMJqSORe0sfMRDBgfKBUlShHmJv89YGxXsorZ1zOr1mMBoolaeuukKfC2Az6CocTsqq11ZR3ja+45DrFqUtficyTdqZJTHNcGYCQcxA1B3taErjbCsTlyWnOkrKPeKMZkxeVyCALeV7RK5GJ53nFFAqvKefwSTUNTC7JIZiN3bUfPQQtcQu0+WwSlmzMuocLlVf8zb+QvHbgrjVJaGXVMSCSyudSD94Econ4l2nUmUy1mMygW0Q6i/O/wCkH03RZoDWVJCJ9D+0ro8L1UxXJlBQi5jqAbeHXyjyh4YmuFRiqNYsELgOend5Q5U3GEmas8rLdssq47vO428YEYnSJiD+09jPpppAGZkJlsQNNbd2BZsaA2hv890L0+bKw05V0+n+jA1BwVOmtL7pWW8zJnNrCxGY+gMfQ2AYUlLIWRTLlUaabs3NmPM+MVRw5Rzq2VJpfaCWRMZDYa3lkXKnk1hctzi5aMiUqyxYnVc1u9cA639ITzVsRsJo4GbcNuROs6m9ipcsC/MHW/h4QuVc665zsWItzuI71mLEZAQGZ9SW152sIF1s4GUSQSqu7ZV562sPCEna9hNDGpG5gnFcWsN/CFediZmTFlhrFja+9rxNrMZQSp8wy0JDIFFu6Liw9PrBjhHggVBk1dUnsQr/AMsDL7QW7rEfdHhuYomO4d8oURawbhWprWOSySgxVpzXy6XvlG77ctOpEWJgeFyMPQrJF5jDvzGsXa248BzsP+YKVlepDIiqihWK5Ra2WAM2sEsr3Va6B3La3Lch0tBCwXZYAan9qEaipJBY62F29TaF+urdd4l1uJiUs9QAQqqwuL6NyPUCFfF8dWSyy8iuMqlywuTm6HlAauXBqe1+I5RmINjseRhdr8ePKOPEFSwnNIUs4DdxRdjqAQABqT3rQOxDAalADMlmUDtmHPkG/D6wxj6dn4EFk6hMftGpvL9tUMVlqznwF7ecEsO7NcQmtpIKg82ZQPrHfs+4xWjmCRVJlQn37aqTzbqPGPoXDArIrIQysLgg3BHhD4w4kQHk9/4mW3VZ3yFRQHbvY9ZSo7Da4gfxJIvyu2nhtGv/ANAa1t58keWY/pF/KkY2gJOgHOA2v9o+v8wl5Dyx+n8T5/f/AA81dtKiSfRhA+d2J4jIOdPZPl1uHtty7wEXHjfHCrdZAzt+M+7/AJR975Dzivcdx131mzGe/InT4DQekBbOg203+v8AMOnT5W3LEfp/Eh0ilpY9opRxoRodvEGx8xvEpanKuUaaWgSKzS6/8Rr9uuD1EJN5jcfGwqfRsamPTHhMPzLg7G2kpImPUAGVLUs11zWUC+3lAXhSjw2pkLPkU8rKxOpQX0PMcuUMGI0qzZTy292YjI3qCPoflHz9wdw7VzZ83D5VW1M8p3zWdxdUYqe6pFzqPSGUvSdyItkA1DYH8/1PoSXIkpsiL5KBEHiDiFaenmTEyMyLmyFguYDVgD1te3jFfL2GTH/nYnPfyB+rTD9IlSewCjGrz6lz4uo+ixXyXZNy3mqgKgztTox/6TF6XUHJnI6GzSmPr3T6Q2yO1yg9ijzZyy3ZQShDEg8xoDcXiDgODqq1mCzmLSwmeQzWzGTN/wDKXMvFfdnWBU3/AFGZR18pZkxM0tA5OXOrdL65lGl/DrBSAwo9vtBAlTY7/n58ZZNT2sUYpjNUu62Y6IRs5H3rQqYj25JOVklUU6aGFiDaxB0+6DFnSOGKWUMsqRJlg7gS1t57bxOaZLljZVHkFEBVgDsIZ1sbmfPuF4Ajj27yijve0twdBci9j7x8YsThnCaB0/h08jOigOMikhrXubjmLGJXHOK0zyGX7TIWYuqXdCbndRr/AGbRQ88TpM1wJjgzNA4Yg6kG5yw0NRGsiKHT/wBYP6/nafQ7GVKByqigrbSy878hECs4spkvmeSvnMFv9JhRpOw+XMVWm106aGAN1AAIIvcFixtBak7EMPX3hOmH+qZb/aBE6l7j6yug9j9P8zlwI9OrVAp3WYfa5wwbMQJgJy/6gdfKDmN42JV9AHtqbk2J6LyML/FHDaYbKWbh0kI4bv6uxZOhuTz1vCVK49l5y1Qjhhrbcf8AMZ/VI+rUBsZr9E6aNLHcR2l4jlliZNUG1/Zi5VgD1tAmiNTWusulULkcs00kiWgbkxPrpqTCs3ExramRJF0SdNVM2lwCwUkDyi55aS6WSJUpQktdh16sTzY9YWVaFtHzkB9iRKLhylpRMcos6YWQsW9zN1Rfu668zHtZjBcg7BDmAvub8zb9ID4hi9zYanYdTEOurBKSxPeOreHhENkvYSFxUbMl1WKZLkWN1Yb/AIucL9XxMqqA6ByospzFdOQIA1AgDjPEOu8K7VTz5gRWAvuWIUAdSTyjkQsaEl2VBZhus4tdzOWxdpwAGW+ljfQC99PpHmAY5IqJ8lKwrLC2X25ubW90Mo3F+Z0HSHfgmbhWGgTGqJUyoI70xiCRfcIovlHzPM8oR+0t8NmzfbUM3vuf4ksIypffOpYAC53HjeHfA8PmZn9X4hpOPWW3R4pgdBdxUSGmt70zN7aab+Kg5R4CwgRi/ahhLgrmdwd/4Rsf9VoqPg56P7SBXKzSW0uGK5WJFmbLqV5et4vvD+zXC7BkpZTgi4JZpgIOoIuxBg2NmUWv59opmRWNP+feUzjGJYfMmKqGYZJvutmlflJPeT+k+kOnBNRWYcA8hxV0ba5Ab6cyh+6fAw9zafDKbRZEjMPuy5KM3qQLD1ML9biiLN9pSyvYfjXTK+mhaUBYMPxAg8tYueqxi/EqVXpMxA8K/n/r7Sw8O4rpp0j2yzAFHvBtGU/hZd7+HPlCfxLxQ1R3UuskHbYt4t0HQf2FyTPDMXa2Ym5NgNvLaNqmpFtIycuUMSE4mzhwFAPE3M9ecNdfMfqPEdIXqyiu9mN13H99I6VNcIGVWLWH96QECM3JFTPCKbW0gBNr7Mdd/wBYjYjixNwIEPUeMEVZVjPsxhGuWPb3AMeEw5MuaOND8fh/xeKm45nLh2KSKtEOaYbtrYMLZHXbQ7H1EWyWsYSe07Aln0oJGslwb8wp7pPwKn0hnAfNp9dor1I8ur03inXf4grMUSjYsCRrNG405IY5DtexWd/Iw4+ByTnHxGUQ8dm02U9EuUKro7y5hACkuGPeNuZBBhqWaOf7xB8pqpdW1AGUlPxvF1qJOIVdIZaU3vFZeX+E5AmBrsWIsb66CJHbPhfs5sjEqc9yaFV2XTvBc0twRtddP8gi2cUxWlCOk6ZKVWUqwd0S6sLEd4jkTCBwykqvoKvCzMWZ7ElZMwHMDLuTJmA88rC3lpFlY8+kqwF16xTwbAcZxNXmy610khygLT3W+W17LLB0152givYFUzDefXX8ldz8XYRD7KuOfsE6fTVZKpmNyQWKTE7puBrYgWPkIeqrtww1NprzPBJT/VrCKtYO0uu4gOl/w8Uw/mVE9/yhJf6NC/2gdmRopatIdpko6WmEFlIubBlA0I2uORhgrf8AERTD+XTz3/MUl/QtC1jXbnMqZbSlo0ytpq7Od9CLAaxbG+lt+JXKjMvl57XInDPa9PpKZpbS1nCWbLmYqwB3GgNwD8InSu1nFKk/wKVAp1zCVNmWA53BsfhrCTPEuY2cDKAQZgbTLrc5hz1Hrtzj6G4RxyXWUqzJdrqArrzDAW2GwI1HLlygjAg3cEpFDy/r9pV1TiHEFTokt5aeKSpd/E5/pygJW9leJTLvNyM29jMu3loMvzj6FlAc1I8wR9YgYlxFRyv5tTIQ9GmoD/pvf5RTbg3LAtytD5T5Xlu8mYuYMjS3v0ZSCL78wRFtU/GYqgkt3AmEXG9mFr5lPMeG41B2gB2pTcOnzBNpZ6tNY2dVVsp00fMQBfYHroesISOQjKTqLFfUgG3pCuXEDHcGZhvX56iW9U4pKp1zAhnI1JN/h0hKxXjDMSpJKnpuD1Hj4c4VaigmL7wI5/EX/WIpWFxhKcxv+q1DaTa+a19TcHUEbEdR+3KIksXOsdZE8AZW1Q/EH8S+Phz+BGs+QVPUHVSNiOo/blBBtAMxbmHMNwmW1ri/qf0tDNQcMy2ICylJOwy5vreE+ixx5UsbN3juNdAOfjf5RdXBctVopc6ZrMmqGIGllY91b72tb1MaS9ThxpYUXMpukz5slaiBE6q7NpbuCWMs/eWWAb/op9DDTh+GmnkrJR5gli/dLE77+nhtE+qxlVHdAHlC7X4z4xlZMxck3z6bTexdOuNQtceu5hcTAukQK6dbUb/pEL7bdA14h1GJDnClGNe+b1dVka49YgT8Y0IvA/E8U03hcnYjvBFW4NmEM1WJ6wNn4h4wN9ozEcgeZ2Hj5R1rsOMvc5gdmG0MpgYiwIo+dFNXvOM+rvEZnvGGWY1jtNShctPtHDajPJU+A+kdiYD8HVGamXwgsYORvFQbAnjNETEaQTUZG2mIyH4ZfoR8IlMI5v7p8O9+h+Rv6RYbSrbifOdKlcjzqanaYk5puUBHKXKkq9zfloSYnnsvxad/NqBr+OfMf5KDDHx9NFDiEqeABmmJNGnMH2c1QfG4PrFoLiNP7MP7WWFIDAl1GhGm5hjLQN+sWws1EbCpSlN2CTT79Ug/LKZvmzLBKm4SfAp8irE0zZBb2E8FMpCTNm0JuAwB8wOsWRUcd4fK9+rpxbkJisfgpJhY4q7TsIn006Q08uJiFe5LckNurDMoFwwB3gYIB4hjqI5ib2wYF7Gsl1Uu3s6j3+ntQtib/wBS2PiQYPcAdleHVNFJnsrTmZe+WdgA4JDDKhFhfa99LRzwEDF8EmUxN58gBVvvmQZpLeRXuehhV7PO0SZhkudLeUZqavkLZCrKcrG5U72sRb7oizD0kKZclH2b0Mu2Wlkg9SgY/FrwXkYJLl6KqoP6QF/2gRTr9v8APckSaWWgG5mTGmADyUL8IgVHatjNQbU8oqOXs6cufO7BhAtR7GEOMd/rHztV4KSoke2VQXl+/b3ioGjXGpK3+BMUfTVk+l9qEmzJbMLBkYpezDTQ72P1hpnUnENUCHNSFO4Z1kKfNbqCPSAvEWFVVMAKuU0tiLq4IdWtzupIBEGFMtHY+sAQVfykEHt/EO0XZZiFXLSZOqhZ1DWZ5k1rMLi/3dj+KC1L2Cj/ANypc/klhfqzQR7Iu0OT7MUtTMWWygmW7EBSNyhY6Ai9x6jkIeazj3D5XvVkj/K4c/CXmMVIUdrl7yHk1EuR2IUi7+1fzmW+SqPrCFx72dNQuHlZmkt7t9SCNSpPzHX0i163tuwxPdmTJn5JTW+L5YUOJe2ylqJTylpJjqwt33VLHke7mNwdYjUh2IqdpyA2CT8YmcPYtKmr7Gp0t/LmdB+Bra26Hlttt5XyqBc3eLm2lidDpuAuvPS8LzzRcTE0P3l/UQSwHh4VRmMXyW7wUC7MCTc6nQDTrv4QQO7VjABMo6JjvKSVHcCCKkSr9wsR4iPJFQAMrAlD8QfxL4+HP4EMlRwiic2Pmf2EC5+FheUVfpco5AEJi6vE/skmDaiSV0vdTqpGxG1x+3KLG4O40UUqyXIBl90X2KnYfp6Qhpp3WF0PTcH8S+Phz+FuE2S0puoI0PJl/vlyIhPLhIG8ex5KNiWDXYmSSEuR9PC/OIiHnMb0H7wme1dVzIzZdt9j0P6dfjHF61zux+MLeFUZPUXHKvx5QLDQCANVjpO0BSTHkXCCDOYyb9szHvkgeAufrG32uWPdQk9Sf/mIMeQZX0cARdxr5JkqbXE8hGSK0gZTqp5dPLpEWMifFe7uR4a1VTu+mqnSOJMegx4YhmuWAqfU/ZzW3QqeUN0w6xWfZ5V5Z1usWZUwY8xZD5ZpePFYX+R9dI0zRhianXEHtj4fafRB0vnkTLmwJORu4+2pHunyBihMf95B94SwreDKzKfoD6x9bzxrf8Qv6jQ/pC/W8D0s6ZneSjMeZUQQUy0TUESyNai58qgHlEqkwedNYLLlOxJ0sp+uwj6mp+DqZPdlIPJRBGRhUtdlA9IjRjHcn5S3jZTwoHzv9hKy7J+BK2jnTJs/Kkt5YUoHDliCCp7ugtrzha7VOFfs9c00DLJqUZma2iuLe0HmTlYdcxi/gkKfaXwv9toJstReYv8AElfnQE29VuPWOBvacdtzOvBNJTTaOTMp5UtEKjRVUHMvdbMRqTe+pJOsMi0Y5x869n/aVOw6XOQIJqe9kZiuVhZbggcxofIQRrf8QdY38uTIl+edz82A+UQzV3krj90vz7Ko6QI4q4cWrpnlgd8aobfe6eRGnzig5vajjFR7kyYPCVKA+YUn5xFm4fjNT7/2pgf/ANkxlX4OwEcpe7Wz8pVwlEMQPnIFfhZkTCwGgY5h0B0NvI3+MMnAPZpIrZBmzp0wNmt7OXlBAtcEswO/gOXwDVvDVbTSc06VeX+JWVypPXKSQPlEjs34zFHUgTL+xc5W8ATo3+U6+V4KwTVZFX2MGpyFDpa67j0lkUvZFh62vKd/zzG+i2gpT8D0cv3KWSPEpnPxe8OSSgbWsQdjGpkjUdIurKOBBMjsN2MSOIeD5VRJaX7NVNroQoGU8rWG3WKUq6abRT7i6vLbUHw0I/qUg+oMfT0yV3SLab7a3iv+0vgr7RK9tKW8xB3gN2UdP6huPhBCRkHoe0ol4jvuDzFyRkqZKzpXunRl3yPzU/UHmIgf9JQsBMzZT0sNfMg+W3OFjhXiFqKeQwLSX7sxeovuOjDceo5xY9ZRKVDoQ8txmVhsQf7tblDmDKMy03MzOqwt0j6k9kxJxnh72ZuuqXtcG9m5qT9DztAl5PdKsLodfEH8Qvz+v0sWjokfMsxeRObU2A8AdwL2IEL2K4IEYgHMp1U8yNtRyOkDyYAdo3h6zYG4kkNIfWzow/yut/lr6giPaqhGX2ks5pZNtfeRvwP49G2PncAxV0QsQ2qnU9QfxLfn9fgQIlTHp3uLOrDnqkxOYI/sgjkRGU+PwjpbibOPL4g1LzJOF1coqZc4KqhTlYJ3iSw0Yrqwtf1tqIgVlMoN5eZkIJBK22JuOhtpr4x0rll6NLzZW3Vt1PNb/eHQ9I6JjbAg2BIFl95QNLAhVIHy153ihVeCYQE8iDSIwGNpszMSdBc3sBYa9ANhGsANdoWdTKuLrtzHMfuPGN6SYgNnGhB15g8v78Y4y3sQehjeqSzsBsCbeV9I6V90yeF0yk+I6eR5/ARxjIyIlpdXC1ZkqEPjF1O10U+EfPtDUWdT4iL5weoz06nwhjsDE15InoMe3jUmPA0FqRc9mHuflPybT62jXPHSTvb8Qt8YSe1SdPTDJrSHKMpXMV0OS9mseUSo7SrHvGifiyJudfAXjguPqdlY+loTeyWp+00WVmu8pira3Nj3lPjuR6Q7zMPtsNIOBj4MWJzXtxI54lPKU3qQIz/uaXnlypn8OZNuEB2YrqQD18ImyqAQt9oWAmbRs8shZ0gifKbazS9fmLiIPhnYCSPFG7HaVH2ncOijrphAyyakF1IGgJN3X/Vr6xY3A+CU0yjkzJMmWLqATlUtmGjXYi97iOHFtMuL4Os+WLzAomoBuHUWmJ9R6CFDsk7QZdG0yTOLexbvKbXKsBroORH0iA2g2O8lkGRaPb7fm3ylwJhHKJCYIu9oUqvtxw5PdM2Z+VCP91oCVv8AiHlAfwqV2/O4UfAXiGzt6/WSvTJ/af0lmTMClzEZGUFWBB9Y+cu0HhV6OpZTrY6G2jKfdaGGt/xA1jfy5UmX5hnP1EKON8d1NbMDVLB7DKAFCgC99LQPxVYFWPP0MMMLKQyLX7iW52P8a+3kiknMBMlj+Hfmg+7rzX6eUWTOnoguzIo6kgfWPkynqLTVZTpcAnY+B05xAqKp2JzMzeZJ+sVdwJdcZPE+oa7jWhkk56uSPAOGPwW8LuIdsmHJ7rzJp/olkfNrR89Rl4p457CW/pgeT+fWM3FWM09XUO8mWZKtqM1ve5nTQAx04c4ynUqPKsHTVgrX0IGpUja4hZWQxIAFydgNT8oMSeGakjPkA0+8QNCLbesFRsrNqUG/cIPKmFE0ORXvMlVXH85vdVE9Cx+JMCqjiGe+8w+lh9IjzsOZTZso/wAwjiZQ/EPS5ij5s59on7S2LpunT2FH3mPOZtyT5m8daepsCraoeXMH8S+P1+FuEeq1uV/OF/iY38J3nJlUre4JDKRsRqD5eURolysQNsrDuHkAAQfxDx+v041Mkqd7g6qw2I/vlyiDXacLnGMjIyKyZ6I9ZbW8Y1jImdMjIyMiJ0sSTM2i6+A6/PTgE6iKPTlFv9nH8qGlHlMS4YRpmtqY09pGVO5ji0HUbQTHedDN5xHx2lWfKmyz7sxCD/mFvrHSNpnujy/eLVRBlCbBE+eeFuLJ+HT50uSAoUMpVhfMUv3m8foIk1XbliLbGUnkl/qYE47/APlKvzmf7YUoWyMUJUepjWNRkGo9wDGyq7UsSmb1Tj8oVfoID1nE9VNFplRNcHcF2t8L2gXGQHxX9TDjEg/8iXN2J4oyiZTMQVcGbLAN8uuVwQPdvoYVeNeD3pK13RGMiYSyEC4Ga91PSxMMXYPvUeQh84w/kNGljxjIApmRnzHEzMO20+aJksgkEWI5R6lOx2Vj5AmGuo/mnziefdii9CDfmh268gDy8++Jq4TNP3GHnp9YLYRw5Le/t5yStrHOD53ERcY3gRC7eHhb2b+J/wARkeJmTZq+A/zHWqwnCpSaVcyY/wDSun0hWqhIv3C5HjYRDMeRR8wYUFAlseAobLk/GdCy8gfUxqW8BGsZAdRjFTvIrHT3WK+WnzjybWO3vOx82JjjGR2tqq5GhbupkZGRkVlpkZGRkdOmRIp6gAZW1Q7jmD+JfH6/SPGR06dqinykcwdVYbEf3y5RxiY3/wBuP/6n/YsQ46dMjIyMjp0yMjIyOnT/2Q=="/>
          <p:cNvSpPr>
            <a:spLocks noChangeAspect="1" noChangeArrowheads="1"/>
          </p:cNvSpPr>
          <p:nvPr/>
        </p:nvSpPr>
        <p:spPr bwMode="auto">
          <a:xfrm>
            <a:off x="4118518" y="2209801"/>
            <a:ext cx="3539777" cy="1381125"/>
          </a:xfrm>
          <a:prstGeom prst="rect">
            <a:avLst/>
          </a:prstGeom>
          <a:noFill/>
          <a:ln w="9525">
            <a:noFill/>
            <a:miter lim="800000"/>
            <a:headEnd/>
            <a:tailEnd/>
          </a:ln>
        </p:spPr>
        <p:txBody>
          <a:bodyPr/>
          <a:lstStyle/>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Even more rugged for education.</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Visual cue for instructors.</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Customize top cover color, add logos, asset tags, etc. </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Full, enveloping sound anywhere you go</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Sizable mouse for K-12</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Enhance laptop ruggedness</a:t>
            </a:r>
          </a:p>
        </p:txBody>
      </p:sp>
      <p:sp>
        <p:nvSpPr>
          <p:cNvPr id="139288" name="AutoShape 8" descr="data:image/jpeg;base64,/9j/4AAQSkZJRgABAQAAAQABAAD/2wCEAAkGBhQSERQUExQWFBQWFhgXFxcYFxoVGBwYFhQVFBcXGhgXHCYfGBojGRQWHy8gIycpLCwsFR4xNTAqNSYrLCkBCQoKDgwOGg8PGiwkHyQsLCosLiwvLS8vLywpLCwsKSksLywuLSwsLCwsLCwpLCwsLCwsLCwsLC0sLCwsLCwsLP/AABEIALkBEAMBIgACEQEDEQH/xAAcAAACAgMBAQAAAAAAAAAAAAAFBgQHAAIDAQj/xABEEAACAAQEAwUFBgQFAwMFAAABAgADBBEFEiExBkFRByJhcYETMpGhsRRCUnLB0SMzYvAIgpKy4RUWwiRD8Rc0NVNz/8QAGgEAAgMBAQAAAAAAAAAAAAAAAwQBAgUABv/EADERAAICAQMCAwcDBAMAAAAAAAECABEDEiExBEETIlEyYXGBobHwkcHRFFLh8SMzQv/aAAwDAQACEQMRAD8AdFlv0jtLpyecHzQaQvzEMudZicrba2jSxojXUzMuR0q50NN4mNqemDGxOsTPswPL5wJxaSZTCaNhuLmCJjRjQgnyug1HiFlwsePxjQpKU5WI18Y3o6sTEDKRqIjYjh6zBmBAYbG0VVRqppZnOnUm8nigTwiLOCyzqNIzA8YDgo3vLptBCrVGFmYfKK7o2lpYFciakM8kiWRcWI8o7ZQNQPlaA+ESmWYVDZpY53+UFsQnhVgWbyGrjHTW4sioFxiv5CEXHBcG5hjxGsGphJxzEd9YyWbUZu4lqBagi8cxOEQJ1cL2hi4H4VNe7ZmySk95uZPQXgyre07IQu5kFJt9BqekNeAdnVRUWZx7GX1b3iPBf3h0wvDqCh9xRnG7t3j8eXpHmLcdy0HcIbpBlRfWJvkc+yJOoODqSkAJXOw5ub/LaPMQ4zkIpUEC3SK0xPjWZNbVtOkLdXWFiTeO8RRwLkDAW9oxi4txxZrXDEwvrWC0QWBMc81oG/nNxhRpFCez59zHSmxOZL91iI4ARqY4EjiVYXzCqcUzgffMTqTitgc2t+oNoWAI7y20i/iuO8EcS+ke6PtDNrOoI684mTcYSct0OvQxXTi0daOsIO8ETOe8C+AciMc6qZWveO9JiJY/Mk8h1MBpeLXNmAI3JOwHUxlTiqMtpdwPmT1P7coLrHYwek9xGYcbCSCFH/PiYGS+KGdyx5wqzptzHonWgfjG5bwhLE+2CdL8eULFfIE8FGHeXYxGw7FSo3iLX4gQ91O8MDPtFMvT3vBE6jeUSLm3KNUn5xY7wYSoExSG3gJNXI9x1io6gp8JTwg/PM+q846wHxumExe6bMNjaJdBPzy1bQXAjhiIAsxcAbEaRfGNLyMpD4/dNMKIdPeuRobeEd6jDlYEEE3hfpZ5pqrIWCypozAn8XMX+cMP/VJPOcvxEGyKyta8HeAwujJT8jYxXpVFNP8AZuzZXPcG48oa0oltoIXOJjJnS7y5l5i6qRc6iNuGuLJbSwk1mM4aFQLnz0guVXdA4u+8XwPjxZDjJFcg/tJuLcOq5zXyW/CbH5QPruFVyBlZ2HMZifUftDD/ANQU7Spjf5f3jKOYwJ7hVOV/2gQzZFG/aHPTYXbYczjhlIsiUAo8T5mBGMV176wZrp1gb7QlY7W2vrpyjG6jIWO89J02IKAB2gvFsSsDCLimIXJiZjWKXJF4cuy7s7SplmpqkzI2ktTzA3b9orix3uYfNlGJduZVhoDMmKFN2YgADqYvPhjBBR0iy7946serGDM/gujkOry5Sqy6ggQOxbEOQ2g2UhRtFcTM+5EC43OvpCpiTACDdfP3hVxSeIVXcxwnaC1OpjfPEVqjWCUnh2qmSvapIcp+K2/kNzDSoW2Aiz5FTdjUgzZ4EQ5lZEWqnurEMh05HSN6ApNJDCzcoJ4VDeC8cHidPtseJPJiLVSCjRqtS3QxSFBuEZJudY3mVQWIEvO3KwibS0Ou1zFDUmpvLdn1OgjpJl3OmgGpJ2A6mDGHcMVNQbSpTNyJtoPMwyU/Y/WzBY+zkp/U12J6kLf4X0+ccFMEzqIiVU+4yr7o+JPU/oOXxjWVoIs2R2IEfzKpfJZZP1IgvQdj9KurmdN8CRLX5a/OChDAlxKZzXg9hHA1ZU2KSWVT99/4a+d21PoDFw0mCSqYH7PSIp/F3S3+tiTGk6ZUE95lQf1Ov6ExOkDmQLPpFbDeyeVLGapnlz+GVoPVm1PwEFH4Jw8gAU5PiZj3+TQWWrkoP4k0Mei6xHncYSk0ly7+JP6CJ8TGnMnwnbgQHUdllO1zKMyX65h8GH6wt4v2RVO8t5b+ZKH56fOG2p4znPopCD+kAREfG3GrTHN/6iIEeoxnapb+kfm4fwnCZCO8p5jswJOXMdATpoOUE3wWmOhls3nc/WBGNM9PXSpktVPthka+wI1B+sMiioPOWPS8auRm2bVz75hYkTdCvB9L+EE4vhsmdJIdCfZ6gG99OkT8FwqleUjpLWxA5CMny5isHd1KkZSALb84BYVMmSK1qYuEkuDMlk+J7yj6+sduyEBvf/Mk6UyAsvO3A+RjmtBLGyKPSEriCWKKoSoVAUJs+m1+cNjyl5zvmBEDFKCRMlsrTM1x+K8CwNpbzEkHY8w3VY9aeUAEbjiS6HiBJyBpalweYGkbz6rNvpaFLgXFpstplMyfw5eofwJ2g9iVSSL206wDqVXExURzoS2ZA5gjH8S7pAiucZxfKCrXyn4jxH7c4a8eqLAxV2PVgLW8Yzd3bebqUiSVgPDUyvqfZKwC2zF+WXlbqT05axcPBmKTKe9JMW4lCyOBoRy9YkcLY9QrJlS5CgHKNFTnbUk2idXVFyWFh08o1DWFDjK8+v3mDbdVkGUNsOw+3xkbF8Q31hPxCsiZi9f4wnYniducZTEsZtImkT3EsSABgThGGTKyeERWK3GcqL5VvqYFYhiNzD1wH2jU9DTNLaX3rks41zHxh7p+nLb1xEes6oYhpHJ+dRolcNYZRzEdpJPIs92APUg/WLDpnllBly5LaW2tFAcS9qyVFxY5elrQIpe1ebJT2cosE6HW3leH8mLGQPNR+kxsWXPqJ0WP0P1n0PivC9JOBM2UjDmSB9YpDivA6b25NKmSWvMX1PUX5Qa4a41qaulZHa6Xtm+8R0gXjyEd1R68oQy5WT/jDXNXpunV6ystRfWnTNrr5wTosH9u4lyku52t9T0HjHPAeFqirm5ZS6fec6Io6k/pvFz4FgEmglWQZmIGZzuxA18l02gQx3uYy+QLsOYtYR2QSFTNVTGZtyEIVAPMi7eekGJdBQU7AS6ZD/WVz6dTnvEmvxf2nu6W58rdf+IUMZxADQa2N/M+MccqpxIXC2T2jGscdre0tDYcu6vIm/QDT5xHq+O3t3QB4b/3pFeNUO+puBf5CJAIAgTZ/QQo6ZRzGSfx1Ubhh8BA2o4rnzPemN5XsIBT6oRE+2awPWx5MJ4ajgQ0cZmrs518bxGm4m7G5aIa1QI3EcJ1Yo5j4xWydjO44hMVRPONvbkxBoaaZM1ly3f8qs30EFpWFTQO9LYH8pEQVPpJL+pkYT7Ru7kiJa4O5+6fhb6x1ODEDvEDzMRob0kax6x542w8vSuV9+X31I3BGukb4RRSJkhGae7ZlBJMwjlB2pkhrg7MLRV9f2OTJk0haxpaakKL7E+cb+PIDj0k1U8zlxEZdQWwRUdqjDaK1mmfGYdxtzgBxTSrVUvtZRzNTve6nUqp7wuOogXI7A0/9yrnN62h14c4PkUEppauzK++c312iwzKu+ok/l9pVunZ9tIAPP7d/X3Tng2NUU2UrSwG0FwFLEG2x8YIDE5Q92Q58pZhCw7Fnwqsm0gkmas188kLa/e3GvIWhzXF65tqPL+aYo+l4jJj3sce9pOLLtR2I9Fud5hUm4QpfUgixgTieJnME5QQeom2/jqqMeQOYW84S8RxQCY7E6AG0ZWdqJE3umUFAYB4vxTLcXivFp5s9iyIzBdSQpIHnaO/FeO55h1h87H8fzy/sySTYXaZMO2v6/tBulxrep+07rcrqgTGNztCPZj7Z5DO6WF7Lp00JhjrK+wIO30ghXYmsiV7OWAvlCljeIALqdbQLqcpyPd3J6TCMSBQKgnHKki9zpyPUQhYziGvrBPFseBJU6qem4PUftz+cR67hX/04mGYPaHvKL6W5QTpunbIdu0jq+rTABqPOwkBquUi2KMTbUkQNr69GWyyyD1iQmNk2VpYdhpEabiZB/lgRrO66aU7fCYaI2rUwJPxkWVVDZxHKbMU7LHtVUs+4A8hHtDQzJzrKlozuxsqqLknyhMseI8qjk7fOWd2ZzAaa3RjD7QcH/aGzzDkk6ebeA6Dxgf2Y9mkyjQtWMMzG4kg3t4seZ8BFh1NYJeptf7o5CFGTzFmjgykqFWb0tLKp5QVFEtBso0v4mAeJV+c6bDnyt4xHr61pjG50+UDp1QOW396mBPlvYQmPDW5ntXN0sNP1PjAGplr8YlVmIgA6wq4xxAFvrC3MeQUJJrK1V6RmCUUytmFUOVF99zsAdhbmx1sIG8PcPzq9s5ukgHVzz8F6+ewix5cqXTyRJkrkC7/AIiepPXTeCog5aCyPWy8yO/ClJIAE0Zm0952LX8kKqPiYh1r0Mgi1PKc+K5v9xMb4lMzKb9ND4fvClidV11O0W8YDYAQQwXuzGNsvi+Ug7tPKHkij9I1/wC7ZV7imlXHPIv7Qj/bLj1/4joarSJ8Z5XwcYjrWcfTHTKoCjoIDS8ecXOa3xgAK8CI0zEukR4jnkyNCjgRkfG5jbsY5vUsecLq4iYxsQc84EVuEDVwJ9KTl08or3iydNkYpTMs0y5dQvsydwCNdjoCbxYxEJnaZhhmULsou8k519N/lGt07U1eu0wuqW0sdt4bGEE+9VzT5FR9BHGrwCU62afNJBBF5mxGoNvOFvhjg2VU0sqc9VUsXUFgJpVQea2HSCw7OaIe805vOfM/QwYsFNaj8hABC63oFH1YwRxohm00muk6zqR7tbmFOVx8rwewDiWqq5CTpdOgVhoWmWvyvYA6RyocNkUs37NL/k1Ct3WbNZwNd9dV+kJOC4vWUFW2GSVR7uTK9oxUBDdgbjlbl4RcgMKAHqL9D/EGGZWsk+hquR8fXmMfHNNiTSw6CSAu6gsWPrYRSOPYlWa51Ki+tgYvyfhGKzRZp9LLB/Cjv9SIX8b7L6metp1fcdFlBR9YAceJuav3RxM+bHsLr3z55sWJJO2pi+OyuXKl4cjIbM5Jcne97WisONOCnoXuGzqfvWt8RGYLxDOlS8shXYnUgagePhAsuFwNI5+8ZxdSh85O32loYviozkk6CK84l4mzMQDpAfEsUrJl8ysogJOp5g1YHXrCy9MwNsI6erQjyGOWBcPSp8r2syYDfZQbW84mVGG06gqz3X81yD1Gvy5xXquy6XIHgbQUp8JM0XT5m31jWxZkCaQgmFm6fI+TW2U/nznXGaFJRDS3HUEG4I6iB5xRzyF/KOsykZQUJUjfU7HqNdDy/sQV4S4Cn4hNySLWHvufdQdSevhzgDsxNjaNoqgUTcG4Th8+rmrKkoWdjyGg6knkB1j6K4E4FlYZKBNptQ470y1zr91RyX684lcJ8I02GSxKl/xZze+5Aux/8VHSJ9VXCSbixY899OYHhAGehGEx32k2fUZe82jW0G/z+EBaqpzXJ23iJV192OY8vLw/aBFdjGlvD+zCWTLq2j2PDU61+IDW2396wvYjjWUbxDxLGN7QtAzamaJUpTMmMbBR9T0A6wEAtGaC8zbEccd2CrckmwA1JJ0AAG5hw4b7LDZZ+Imw3WRf4e0I/wBo9Tyhh4U4OlYcomPlm1ZGrbql/upf67nw2jrieIs51MH8uPnmALNk2GwnaoxBVsEAVRoABYC3IAcoGT6rNt/fgYgzanlEeZWAQFnLSyoFmuITCRufLpC1XTNYn4ligtvCrW4mCdIhVhb2k1p4EcXroFGqJjlMnwXTAGEHqLmOiPAX7VY6m0SaWpzmym8cVMixDCtHVZdxHtFh50vDDRYctgbX59dBvASYShL9iNVU4cMp2dSD6iJUc5ojQU0ZksLEqDg/hqZNqKileqnSFkkkLKbLmGYi+t/D4w4jsrpz79RVv51DD6WhX7R502irkqZByGYhu1ri9rG/yiuajtixNjb24H5Zaj9DD+VmJDK1AiZ2DGtFStkGpdszszpZQ9pJMwT070tmmu/eGouGJFjsfOF3tGlGZT02KSLrMk2z23AvY3/K+nxiqv8AvrFpp0n1Bv8AhW3+1Yt3srw2qmUU+RWynEqYCVMzc5wQ+h131v4mIDFRqJ49fr/Ms2MXpFb+h/T9x85pgXF2MV0v2lNT0/s75faO5UEjewGsTZ2BY7N96opJQP4VZj8xCdwrxhMwWbU0k5GmIkw5QvvX5Mt98y5YbV7SK+b/ACMJqSORe0sfMRDBgfKBUlShHmJv89YGxXsorZ1zOr1mMBoolaeuukKfC2Az6CocTsqq11ZR3ja+45DrFqUtficyTdqZJTHNcGYCQcxA1B3taErjbCsTlyWnOkrKPeKMZkxeVyCALeV7RK5GJ53nFFAqvKefwSTUNTC7JIZiN3bUfPQQtcQu0+WwSlmzMuocLlVf8zb+QvHbgrjVJaGXVMSCSyudSD94Econ4l2nUmUy1mMygW0Q6i/O/wCkH03RZoDWVJCJ9D+0ro8L1UxXJlBQi5jqAbeHXyjyh4YmuFRiqNYsELgOend5Q5U3GEmas8rLdssq47vO428YEYnSJiD+09jPpppAGZkJlsQNNbd2BZsaA2hv890L0+bKw05V0+n+jA1BwVOmtL7pWW8zJnNrCxGY+gMfQ2AYUlLIWRTLlUaabs3NmPM+MVRw5Rzq2VJpfaCWRMZDYa3lkXKnk1hctzi5aMiUqyxYnVc1u9cA639ITzVsRsJo4GbcNuROs6m9ipcsC/MHW/h4QuVc665zsWItzuI71mLEZAQGZ9SW152sIF1s4GUSQSqu7ZV562sPCEna9hNDGpG5gnFcWsN/CFediZmTFlhrFja+9rxNrMZQSp8wy0JDIFFu6Liw9PrBjhHggVBk1dUnsQr/AMsDL7QW7rEfdHhuYomO4d8oURawbhWprWOSySgxVpzXy6XvlG77ctOpEWJgeFyMPQrJF5jDvzGsXa248BzsP+YKVlepDIiqihWK5Ra2WAM2sEsr3Va6B3La3Lch0tBCwXZYAan9qEaipJBY62F29TaF+urdd4l1uJiUs9QAQqqwuL6NyPUCFfF8dWSyy8iuMqlywuTm6HlAauXBqe1+I5RmINjseRhdr8ePKOPEFSwnNIUs4DdxRdjqAQABqT3rQOxDAalADMlmUDtmHPkG/D6wxj6dn4EFk6hMftGpvL9tUMVlqznwF7ecEsO7NcQmtpIKg82ZQPrHfs+4xWjmCRVJlQn37aqTzbqPGPoXDArIrIQysLgg3BHhD4w4kQHk9/4mW3VZ3yFRQHbvY9ZSo7Da4gfxJIvyu2nhtGv/ANAa1t58keWY/pF/KkY2gJOgHOA2v9o+v8wl5Dyx+n8T5/f/AA81dtKiSfRhA+d2J4jIOdPZPl1uHtty7wEXHjfHCrdZAzt+M+7/AJR975Dzivcdx131mzGe/InT4DQekBbOg203+v8AMOnT5W3LEfp/Eh0ilpY9opRxoRodvEGx8xvEpanKuUaaWgSKzS6/8Rr9uuD1EJN5jcfGwqfRsamPTHhMPzLg7G2kpImPUAGVLUs11zWUC+3lAXhSjw2pkLPkU8rKxOpQX0PMcuUMGI0qzZTy292YjI3qCPoflHz9wdw7VzZ83D5VW1M8p3zWdxdUYqe6pFzqPSGUvSdyItkA1DYH8/1PoSXIkpsiL5KBEHiDiFaenmTEyMyLmyFguYDVgD1te3jFfL2GTH/nYnPfyB+rTD9IlSewCjGrz6lz4uo+ixXyXZNy3mqgKgztTox/6TF6XUHJnI6GzSmPr3T6Q2yO1yg9ijzZyy3ZQShDEg8xoDcXiDgODqq1mCzmLSwmeQzWzGTN/wDKXMvFfdnWBU3/AFGZR18pZkxM0tA5OXOrdL65lGl/DrBSAwo9vtBAlTY7/n58ZZNT2sUYpjNUu62Y6IRs5H3rQqYj25JOVklUU6aGFiDaxB0+6DFnSOGKWUMsqRJlg7gS1t57bxOaZLljZVHkFEBVgDsIZ1sbmfPuF4Ajj27yijve0twdBci9j7x8YsThnCaB0/h08jOigOMikhrXubjmLGJXHOK0zyGX7TIWYuqXdCbndRr/AGbRQ88TpM1wJjgzNA4Yg6kG5yw0NRGsiKHT/wBYP6/nafQ7GVKByqigrbSy878hECs4spkvmeSvnMFv9JhRpOw+XMVWm106aGAN1AAIIvcFixtBak7EMPX3hOmH+qZb/aBE6l7j6yug9j9P8zlwI9OrVAp3WYfa5wwbMQJgJy/6gdfKDmN42JV9AHtqbk2J6LyML/FHDaYbKWbh0kI4bv6uxZOhuTz1vCVK49l5y1Qjhhrbcf8AMZ/VI+rUBsZr9E6aNLHcR2l4jlliZNUG1/Zi5VgD1tAmiNTWusulULkcs00kiWgbkxPrpqTCs3ExramRJF0SdNVM2lwCwUkDyi55aS6WSJUpQktdh16sTzY9YWVaFtHzkB9iRKLhylpRMcos6YWQsW9zN1Rfu668zHtZjBcg7BDmAvub8zb9ID4hi9zYanYdTEOurBKSxPeOreHhENkvYSFxUbMl1WKZLkWN1Yb/AIucL9XxMqqA6ByospzFdOQIA1AgDjPEOu8K7VTz5gRWAvuWIUAdSTyjkQsaEl2VBZhus4tdzOWxdpwAGW+ljfQC99PpHmAY5IqJ8lKwrLC2X25ubW90Mo3F+Z0HSHfgmbhWGgTGqJUyoI70xiCRfcIovlHzPM8oR+0t8NmzfbUM3vuf4ksIypffOpYAC53HjeHfA8PmZn9X4hpOPWW3R4pgdBdxUSGmt70zN7aab+Kg5R4CwgRi/ahhLgrmdwd/4Rsf9VoqPg56P7SBXKzSW0uGK5WJFmbLqV5et4vvD+zXC7BkpZTgi4JZpgIOoIuxBg2NmUWv59opmRWNP+feUzjGJYfMmKqGYZJvutmlflJPeT+k+kOnBNRWYcA8hxV0ba5Ab6cyh+6fAw9zafDKbRZEjMPuy5KM3qQLD1ML9biiLN9pSyvYfjXTK+mhaUBYMPxAg8tYueqxi/EqVXpMxA8K/n/r7Sw8O4rpp0j2yzAFHvBtGU/hZd7+HPlCfxLxQ1R3UuskHbYt4t0HQf2FyTPDMXa2Ym5NgNvLaNqmpFtIycuUMSE4mzhwFAPE3M9ecNdfMfqPEdIXqyiu9mN13H99I6VNcIGVWLWH96QECM3JFTPCKbW0gBNr7Mdd/wBYjYjixNwIEPUeMEVZVjPsxhGuWPb3AMeEw5MuaOND8fh/xeKm45nLh2KSKtEOaYbtrYMLZHXbQ7H1EWyWsYSe07Aln0oJGslwb8wp7pPwKn0hnAfNp9dor1I8ur03inXf4grMUSjYsCRrNG405IY5DtexWd/Iw4+ByTnHxGUQ8dm02U9EuUKro7y5hACkuGPeNuZBBhqWaOf7xB8pqpdW1AGUlPxvF1qJOIVdIZaU3vFZeX+E5AmBrsWIsb66CJHbPhfs5sjEqc9yaFV2XTvBc0twRtddP8gi2cUxWlCOk6ZKVWUqwd0S6sLEd4jkTCBwykqvoKvCzMWZ7ElZMwHMDLuTJmA88rC3lpFlY8+kqwF16xTwbAcZxNXmy610khygLT3W+W17LLB0152givYFUzDefXX8ldz8XYRD7KuOfsE6fTVZKpmNyQWKTE7puBrYgWPkIeqrtww1NprzPBJT/VrCKtYO0uu4gOl/w8Uw/mVE9/yhJf6NC/2gdmRopatIdpko6WmEFlIubBlA0I2uORhgrf8AERTD+XTz3/MUl/QtC1jXbnMqZbSlo0ytpq7Od9CLAaxbG+lt+JXKjMvl57XInDPa9PpKZpbS1nCWbLmYqwB3GgNwD8InSu1nFKk/wKVAp1zCVNmWA53BsfhrCTPEuY2cDKAQZgbTLrc5hz1Hrtzj6G4RxyXWUqzJdrqArrzDAW2GwI1HLlygjAg3cEpFDy/r9pV1TiHEFTokt5aeKSpd/E5/pygJW9leJTLvNyM29jMu3loMvzj6FlAc1I8wR9YgYlxFRyv5tTIQ9GmoD/pvf5RTbg3LAtytD5T5Xlu8mYuYMjS3v0ZSCL78wRFtU/GYqgkt3AmEXG9mFr5lPMeG41B2gB2pTcOnzBNpZ6tNY2dVVsp00fMQBfYHroesISOQjKTqLFfUgG3pCuXEDHcGZhvX56iW9U4pKp1zAhnI1JN/h0hKxXjDMSpJKnpuD1Hj4c4VaigmL7wI5/EX/WIpWFxhKcxv+q1DaTa+a19TcHUEbEdR+3KIksXOsdZE8AZW1Q/EH8S+Phz+BGs+QVPUHVSNiOo/blBBtAMxbmHMNwmW1ri/qf0tDNQcMy2ICylJOwy5vreE+ixx5UsbN3juNdAOfjf5RdXBctVopc6ZrMmqGIGllY91b72tb1MaS9ThxpYUXMpukz5slaiBE6q7NpbuCWMs/eWWAb/op9DDTh+GmnkrJR5gli/dLE77+nhtE+qxlVHdAHlC7X4z4xlZMxck3z6bTexdOuNQtceu5hcTAukQK6dbUb/pEL7bdA14h1GJDnClGNe+b1dVka49YgT8Y0IvA/E8U03hcnYjvBFW4NmEM1WJ6wNn4h4wN9ozEcgeZ2Hj5R1rsOMvc5gdmG0MpgYiwIo+dFNXvOM+rvEZnvGGWY1jtNShctPtHDajPJU+A+kdiYD8HVGamXwgsYORvFQbAnjNETEaQTUZG2mIyH4ZfoR8IlMI5v7p8O9+h+Rv6RYbSrbifOdKlcjzqanaYk5puUBHKXKkq9zfloSYnnsvxad/NqBr+OfMf5KDDHx9NFDiEqeABmmJNGnMH2c1QfG4PrFoLiNP7MP7WWFIDAl1GhGm5hjLQN+sWws1EbCpSlN2CTT79Ug/LKZvmzLBKm4SfAp8irE0zZBb2E8FMpCTNm0JuAwB8wOsWRUcd4fK9+rpxbkJisfgpJhY4q7TsIn006Q08uJiFe5LckNurDMoFwwB3gYIB4hjqI5ib2wYF7Gsl1Uu3s6j3+ntQtib/wBS2PiQYPcAdleHVNFJnsrTmZe+WdgA4JDDKhFhfa99LRzwEDF8EmUxN58gBVvvmQZpLeRXuehhV7PO0SZhkudLeUZqavkLZCrKcrG5U72sRb7oizD0kKZclH2b0Mu2Wlkg9SgY/FrwXkYJLl6KqoP6QF/2gRTr9v8APckSaWWgG5mTGmADyUL8IgVHatjNQbU8oqOXs6cufO7BhAtR7GEOMd/rHztV4KSoke2VQXl+/b3ioGjXGpK3+BMUfTVk+l9qEmzJbMLBkYpezDTQ72P1hpnUnENUCHNSFO4Z1kKfNbqCPSAvEWFVVMAKuU0tiLq4IdWtzupIBEGFMtHY+sAQVfykEHt/EO0XZZiFXLSZOqhZ1DWZ5k1rMLi/3dj+KC1L2Cj/ANypc/klhfqzQR7Iu0OT7MUtTMWWygmW7EBSNyhY6Ai9x6jkIeazj3D5XvVkj/K4c/CXmMVIUdrl7yHk1EuR2IUi7+1fzmW+SqPrCFx72dNQuHlZmkt7t9SCNSpPzHX0i163tuwxPdmTJn5JTW+L5YUOJe2ylqJTylpJjqwt33VLHke7mNwdYjUh2IqdpyA2CT8YmcPYtKmr7Gp0t/LmdB+Bra26Hlttt5XyqBc3eLm2lidDpuAuvPS8LzzRcTE0P3l/UQSwHh4VRmMXyW7wUC7MCTc6nQDTrv4QQO7VjABMo6JjvKSVHcCCKkSr9wsR4iPJFQAMrAlD8QfxL4+HP4EMlRwiic2Pmf2EC5+FheUVfpco5AEJi6vE/skmDaiSV0vdTqpGxG1x+3KLG4O40UUqyXIBl90X2KnYfp6Qhpp3WF0PTcH8S+Phz+FuE2S0puoI0PJl/vlyIhPLhIG8ex5KNiWDXYmSSEuR9PC/OIiHnMb0H7wme1dVzIzZdt9j0P6dfjHF61zux+MLeFUZPUXHKvx5QLDQCANVjpO0BSTHkXCCDOYyb9szHvkgeAufrG32uWPdQk9Sf/mIMeQZX0cARdxr5JkqbXE8hGSK0gZTqp5dPLpEWMifFe7uR4a1VTu+mqnSOJMegx4YhmuWAqfU/ZzW3QqeUN0w6xWfZ5V5Z1usWZUwY8xZD5ZpePFYX+R9dI0zRhianXEHtj4fafRB0vnkTLmwJORu4+2pHunyBihMf95B94SwreDKzKfoD6x9bzxrf8Qv6jQ/pC/W8D0s6ZneSjMeZUQQUy0TUESyNai58qgHlEqkwedNYLLlOxJ0sp+uwj6mp+DqZPdlIPJRBGRhUtdlA9IjRjHcn5S3jZTwoHzv9hKy7J+BK2jnTJs/Kkt5YUoHDliCCp7ugtrzha7VOFfs9c00DLJqUZma2iuLe0HmTlYdcxi/gkKfaXwv9toJstReYv8AElfnQE29VuPWOBvacdtzOvBNJTTaOTMp5UtEKjRVUHMvdbMRqTe+pJOsMi0Y5x869n/aVOw6XOQIJqe9kZiuVhZbggcxofIQRrf8QdY38uTIl+edz82A+UQzV3krj90vz7Ko6QI4q4cWrpnlgd8aobfe6eRGnzig5vajjFR7kyYPCVKA+YUn5xFm4fjNT7/2pgf/ANkxlX4OwEcpe7Wz8pVwlEMQPnIFfhZkTCwGgY5h0B0NvI3+MMnAPZpIrZBmzp0wNmt7OXlBAtcEswO/gOXwDVvDVbTSc06VeX+JWVypPXKSQPlEjs34zFHUgTL+xc5W8ATo3+U6+V4KwTVZFX2MGpyFDpa67j0lkUvZFh62vKd/zzG+i2gpT8D0cv3KWSPEpnPxe8OSSgbWsQdjGpkjUdIurKOBBMjsN2MSOIeD5VRJaX7NVNroQoGU8rWG3WKUq6abRT7i6vLbUHw0I/qUg+oMfT0yV3SLab7a3iv+0vgr7RK9tKW8xB3gN2UdP6huPhBCRkHoe0ol4jvuDzFyRkqZKzpXunRl3yPzU/UHmIgf9JQsBMzZT0sNfMg+W3OFjhXiFqKeQwLSX7sxeovuOjDceo5xY9ZRKVDoQ8txmVhsQf7tblDmDKMy03MzOqwt0j6k9kxJxnh72ZuuqXtcG9m5qT9DztAl5PdKsLodfEH8Qvz+v0sWjokfMsxeRObU2A8AdwL2IEL2K4IEYgHMp1U8yNtRyOkDyYAdo3h6zYG4kkNIfWzow/yut/lr6giPaqhGX2ks5pZNtfeRvwP49G2PncAxV0QsQ2qnU9QfxLfn9fgQIlTHp3uLOrDnqkxOYI/sgjkRGU+PwjpbibOPL4g1LzJOF1coqZc4KqhTlYJ3iSw0Yrqwtf1tqIgVlMoN5eZkIJBK22JuOhtpr4x0rll6NLzZW3Vt1PNb/eHQ9I6JjbAg2BIFl95QNLAhVIHy153ihVeCYQE8iDSIwGNpszMSdBc3sBYa9ANhGsANdoWdTKuLrtzHMfuPGN6SYgNnGhB15g8v78Y4y3sQehjeqSzsBsCbeV9I6V90yeF0yk+I6eR5/ARxjIyIlpdXC1ZkqEPjF1O10U+EfPtDUWdT4iL5weoz06nwhjsDE15InoMe3jUmPA0FqRc9mHuflPybT62jXPHSTvb8Qt8YSe1SdPTDJrSHKMpXMV0OS9mseUSo7SrHvGifiyJudfAXjguPqdlY+loTeyWp+00WVmu8pira3Nj3lPjuR6Q7zMPtsNIOBj4MWJzXtxI54lPKU3qQIz/uaXnlypn8OZNuEB2YrqQD18ImyqAQt9oWAmbRs8shZ0gifKbazS9fmLiIPhnYCSPFG7HaVH2ncOijrphAyyakF1IGgJN3X/Vr6xY3A+CU0yjkzJMmWLqATlUtmGjXYi97iOHFtMuL4Os+WLzAomoBuHUWmJ9R6CFDsk7QZdG0yTOLexbvKbXKsBroORH0iA2g2O8lkGRaPb7fm3ylwJhHKJCYIu9oUqvtxw5PdM2Z+VCP91oCVv8AiHlAfwqV2/O4UfAXiGzt6/WSvTJ/af0lmTMClzEZGUFWBB9Y+cu0HhV6OpZTrY6G2jKfdaGGt/xA1jfy5UmX5hnP1EKON8d1NbMDVLB7DKAFCgC99LQPxVYFWPP0MMMLKQyLX7iW52P8a+3kiknMBMlj+Hfmg+7rzX6eUWTOnoguzIo6kgfWPkynqLTVZTpcAnY+B05xAqKp2JzMzeZJ+sVdwJdcZPE+oa7jWhkk56uSPAOGPwW8LuIdsmHJ7rzJp/olkfNrR89Rl4p457CW/pgeT+fWM3FWM09XUO8mWZKtqM1ve5nTQAx04c4ynUqPKsHTVgrX0IGpUja4hZWQxIAFydgNT8oMSeGakjPkA0+8QNCLbesFRsrNqUG/cIPKmFE0ORXvMlVXH85vdVE9Cx+JMCqjiGe+8w+lh9IjzsOZTZso/wAwjiZQ/EPS5ij5s59on7S2LpunT2FH3mPOZtyT5m8daepsCraoeXMH8S+P1+FuEeq1uV/OF/iY38J3nJlUre4JDKRsRqD5eURolysQNsrDuHkAAQfxDx+v041Mkqd7g6qw2I/vlyiDXacLnGMjIyKyZ6I9ZbW8Y1jImdMjIyMiJ0sSTM2i6+A6/PTgE6iKPTlFv9nH8qGlHlMS4YRpmtqY09pGVO5ji0HUbQTHedDN5xHx2lWfKmyz7sxCD/mFvrHSNpnujy/eLVRBlCbBE+eeFuLJ+HT50uSAoUMpVhfMUv3m8foIk1XbliLbGUnkl/qYE47/APlKvzmf7YUoWyMUJUepjWNRkGo9wDGyq7UsSmb1Tj8oVfoID1nE9VNFplRNcHcF2t8L2gXGQHxX9TDjEg/8iXN2J4oyiZTMQVcGbLAN8uuVwQPdvoYVeNeD3pK13RGMiYSyEC4Ga91PSxMMXYPvUeQh84w/kNGljxjIApmRnzHEzMO20+aJksgkEWI5R6lOx2Vj5AmGuo/mnziefdii9CDfmh268gDy8++Jq4TNP3GHnp9YLYRw5Le/t5yStrHOD53ERcY3gRC7eHhb2b+J/wARkeJmTZq+A/zHWqwnCpSaVcyY/wDSun0hWqhIv3C5HjYRDMeRR8wYUFAlseAobLk/GdCy8gfUxqW8BGsZAdRjFTvIrHT3WK+WnzjybWO3vOx82JjjGR2tqq5GhbupkZGRkVlpkZGRkdOmRIp6gAZW1Q7jmD+JfH6/SPGR06dqinykcwdVYbEf3y5RxiY3/wBuP/6n/YsQ46dMjIyMjp0yMjIyOnT/2Q=="/>
          <p:cNvSpPr>
            <a:spLocks noChangeAspect="1" noChangeArrowheads="1"/>
          </p:cNvSpPr>
          <p:nvPr/>
        </p:nvSpPr>
        <p:spPr bwMode="auto">
          <a:xfrm>
            <a:off x="7760898" y="2235200"/>
            <a:ext cx="3950987" cy="1651000"/>
          </a:xfrm>
          <a:prstGeom prst="rect">
            <a:avLst/>
          </a:prstGeom>
          <a:noFill/>
          <a:ln w="9525">
            <a:noFill/>
            <a:miter lim="800000"/>
            <a:headEnd/>
            <a:tailEnd/>
          </a:ln>
        </p:spPr>
        <p:txBody>
          <a:bodyPr/>
          <a:lstStyle/>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More durability to thrive in education environments. Warranty protection to keep ongoing costs at a minimal level</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Quickly ensure that all students have wireless on/off.</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Create a system that meets your unique branding and security requirements</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A more enjoyable audio experience with your ThinkPad</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Smaller mouse for smaller hands</a:t>
            </a:r>
          </a:p>
          <a:p>
            <a:pPr marL="342900" indent="-342900" defTabSz="914191">
              <a:buFont typeface="+mj-lt"/>
              <a:buAutoNum type="arabicPeriod"/>
            </a:pPr>
            <a:r>
              <a:rPr lang="en-US" altLang="zh-CN" sz="1100" dirty="0" smtClean="0">
                <a:solidFill>
                  <a:schemeClr val="tx2"/>
                </a:solidFill>
                <a:latin typeface="Foundry Gridnik Medium" pitchFamily="50" charset="0"/>
                <a:ea typeface="SimHei" pitchFamily="49" charset="-122"/>
                <a:cs typeface="Arial" pitchFamily="34" charset="0"/>
                <a:sym typeface="Wingdings" pitchFamily="2" charset="2"/>
              </a:rPr>
              <a:t>Increased durability to protect against bumps and scratches</a:t>
            </a:r>
          </a:p>
        </p:txBody>
      </p:sp>
      <p:sp>
        <p:nvSpPr>
          <p:cNvPr id="139291" name="Rectangle 27"/>
          <p:cNvSpPr>
            <a:spLocks noChangeArrowheads="1"/>
          </p:cNvSpPr>
          <p:nvPr/>
        </p:nvSpPr>
        <p:spPr bwMode="auto">
          <a:xfrm>
            <a:off x="4225930" y="1676400"/>
            <a:ext cx="3408318" cy="381000"/>
          </a:xfrm>
          <a:prstGeom prst="rect">
            <a:avLst/>
          </a:prstGeom>
          <a:solidFill>
            <a:schemeClr val="accent1"/>
          </a:solidFill>
          <a:ln w="9525">
            <a:noFill/>
            <a:miter lim="800000"/>
            <a:headEnd/>
            <a:tailEnd/>
          </a:ln>
          <a:effectLst/>
        </p:spPr>
        <p:txBody>
          <a:bodyPr wrap="none" anchor="ctr"/>
          <a:lstStyle/>
          <a:p>
            <a:pPr algn="ctr"/>
            <a:r>
              <a:rPr lang="en-US" sz="1500" b="1">
                <a:solidFill>
                  <a:schemeClr val="bg2"/>
                </a:solidFill>
                <a:latin typeface="Foundry Gridnik Medium" pitchFamily="50" charset="0"/>
              </a:rPr>
              <a:t>FUNCTION</a:t>
            </a:r>
            <a:endParaRPr lang="en-US" sz="1500">
              <a:latin typeface="Foundry Gridnik Medium" pitchFamily="50" charset="0"/>
            </a:endParaRPr>
          </a:p>
        </p:txBody>
      </p:sp>
      <p:sp>
        <p:nvSpPr>
          <p:cNvPr id="139292" name="Rectangle 28"/>
          <p:cNvSpPr>
            <a:spLocks noChangeArrowheads="1"/>
          </p:cNvSpPr>
          <p:nvPr/>
        </p:nvSpPr>
        <p:spPr bwMode="auto">
          <a:xfrm>
            <a:off x="7850675" y="1676400"/>
            <a:ext cx="3785060" cy="381000"/>
          </a:xfrm>
          <a:prstGeom prst="rect">
            <a:avLst/>
          </a:prstGeom>
          <a:solidFill>
            <a:schemeClr val="accent1"/>
          </a:solidFill>
          <a:ln w="9525">
            <a:noFill/>
            <a:miter lim="800000"/>
            <a:headEnd/>
            <a:tailEnd/>
          </a:ln>
          <a:effectLst/>
        </p:spPr>
        <p:txBody>
          <a:bodyPr wrap="none" anchor="ctr"/>
          <a:lstStyle/>
          <a:p>
            <a:pPr algn="ctr"/>
            <a:r>
              <a:rPr lang="en-US" sz="1500" b="1" dirty="0">
                <a:solidFill>
                  <a:schemeClr val="bg2"/>
                </a:solidFill>
                <a:latin typeface="Foundry Gridnik Medium" pitchFamily="50" charset="0"/>
              </a:rPr>
              <a:t>BENEFIT</a:t>
            </a:r>
            <a:endParaRPr lang="en-US" sz="1500" dirty="0">
              <a:latin typeface="Foundry Gridnik Medium" pitchFamily="50" charset="0"/>
            </a:endParaRPr>
          </a:p>
        </p:txBody>
      </p:sp>
      <p:sp>
        <p:nvSpPr>
          <p:cNvPr id="139293" name="Rectangle 29"/>
          <p:cNvSpPr>
            <a:spLocks noChangeArrowheads="1"/>
          </p:cNvSpPr>
          <p:nvPr/>
        </p:nvSpPr>
        <p:spPr bwMode="auto">
          <a:xfrm>
            <a:off x="391172" y="4664075"/>
            <a:ext cx="3934154" cy="381000"/>
          </a:xfrm>
          <a:prstGeom prst="rect">
            <a:avLst/>
          </a:prstGeom>
          <a:solidFill>
            <a:schemeClr val="accent1"/>
          </a:solidFill>
          <a:ln w="9525">
            <a:noFill/>
            <a:miter lim="800000"/>
            <a:headEnd/>
            <a:tailEnd/>
          </a:ln>
          <a:effectLst/>
        </p:spPr>
        <p:txBody>
          <a:bodyPr wrap="none" anchor="ctr"/>
          <a:lstStyle/>
          <a:p>
            <a:endParaRPr lang="en-US"/>
          </a:p>
        </p:txBody>
      </p:sp>
      <p:sp>
        <p:nvSpPr>
          <p:cNvPr id="139294" name="Rectangle 30"/>
          <p:cNvSpPr>
            <a:spLocks noChangeArrowheads="1"/>
          </p:cNvSpPr>
          <p:nvPr/>
        </p:nvSpPr>
        <p:spPr bwMode="auto">
          <a:xfrm>
            <a:off x="5942914" y="4664075"/>
            <a:ext cx="3847584" cy="381000"/>
          </a:xfrm>
          <a:prstGeom prst="rect">
            <a:avLst/>
          </a:prstGeom>
          <a:solidFill>
            <a:schemeClr val="accent1"/>
          </a:solidFill>
          <a:ln w="9525">
            <a:noFill/>
            <a:miter lim="800000"/>
            <a:headEnd/>
            <a:tailEnd/>
          </a:ln>
          <a:effectLst/>
        </p:spPr>
        <p:txBody>
          <a:bodyPr wrap="none" anchor="ctr"/>
          <a:lstStyle/>
          <a:p>
            <a:endParaRPr lang="en-US"/>
          </a:p>
        </p:txBody>
      </p:sp>
      <p:sp>
        <p:nvSpPr>
          <p:cNvPr id="139295" name="Rectangle 31"/>
          <p:cNvSpPr>
            <a:spLocks noChangeArrowheads="1"/>
          </p:cNvSpPr>
          <p:nvPr/>
        </p:nvSpPr>
        <p:spPr bwMode="auto">
          <a:xfrm>
            <a:off x="468123" y="4740275"/>
            <a:ext cx="2747816" cy="274638"/>
          </a:xfrm>
          <a:prstGeom prst="rect">
            <a:avLst/>
          </a:prstGeom>
          <a:noFill/>
          <a:ln w="9525">
            <a:noFill/>
            <a:miter lim="800000"/>
            <a:headEnd/>
            <a:tailEnd/>
          </a:ln>
          <a:effectLst/>
        </p:spPr>
        <p:txBody>
          <a:bodyPr wrap="none">
            <a:spAutoFit/>
          </a:bodyPr>
          <a:lstStyle/>
          <a:p>
            <a:r>
              <a:rPr lang="en-US" altLang="zh-CN" sz="1200" b="1">
                <a:solidFill>
                  <a:schemeClr val="bg2"/>
                </a:solidFill>
                <a:latin typeface="Foundry Gridnik Medium" pitchFamily="50" charset="0"/>
              </a:rPr>
              <a:t>KEY SPECS  ( TOP 5 KEY SPECS)</a:t>
            </a:r>
            <a:endParaRPr lang="en-US" sz="1200" b="1">
              <a:solidFill>
                <a:schemeClr val="bg2"/>
              </a:solidFill>
              <a:latin typeface="Foundry Gridnik Medium" pitchFamily="50" charset="0"/>
            </a:endParaRPr>
          </a:p>
        </p:txBody>
      </p:sp>
      <p:sp>
        <p:nvSpPr>
          <p:cNvPr id="139296" name="Rectangle 32"/>
          <p:cNvSpPr>
            <a:spLocks noChangeArrowheads="1"/>
          </p:cNvSpPr>
          <p:nvPr/>
        </p:nvSpPr>
        <p:spPr bwMode="auto">
          <a:xfrm>
            <a:off x="6019866" y="4740275"/>
            <a:ext cx="2135409" cy="274638"/>
          </a:xfrm>
          <a:prstGeom prst="rect">
            <a:avLst/>
          </a:prstGeom>
          <a:noFill/>
          <a:ln w="9525">
            <a:noFill/>
            <a:miter lim="800000"/>
            <a:headEnd/>
            <a:tailEnd/>
          </a:ln>
          <a:effectLst/>
        </p:spPr>
        <p:txBody>
          <a:bodyPr wrap="none">
            <a:spAutoFit/>
          </a:bodyPr>
          <a:lstStyle/>
          <a:p>
            <a:r>
              <a:rPr lang="en-US" altLang="zh-CN" sz="1200" b="1" dirty="0">
                <a:solidFill>
                  <a:schemeClr val="bg2"/>
                </a:solidFill>
                <a:latin typeface="Foundry Gridnik Medium" pitchFamily="50" charset="0"/>
              </a:rPr>
              <a:t>ENHANCED EXPERIENCE</a:t>
            </a:r>
            <a:endParaRPr lang="en-US" sz="1200" b="1" dirty="0">
              <a:solidFill>
                <a:schemeClr val="bg2"/>
              </a:solidFill>
              <a:latin typeface="Foundry Gridnik Medium" pitchFamily="50" charset="0"/>
            </a:endParaRPr>
          </a:p>
        </p:txBody>
      </p:sp>
      <p:sp>
        <p:nvSpPr>
          <p:cNvPr id="139297" name="AutoShape 33"/>
          <p:cNvSpPr>
            <a:spLocks noChangeArrowheads="1"/>
          </p:cNvSpPr>
          <p:nvPr/>
        </p:nvSpPr>
        <p:spPr bwMode="auto">
          <a:xfrm>
            <a:off x="4325325" y="4816475"/>
            <a:ext cx="923420" cy="228600"/>
          </a:xfrm>
          <a:prstGeom prst="rtTriangle">
            <a:avLst/>
          </a:prstGeom>
          <a:solidFill>
            <a:srgbClr val="B1B2CB"/>
          </a:solidFill>
          <a:ln w="9525">
            <a:noFill/>
            <a:miter lim="800000"/>
            <a:headEnd/>
            <a:tailEnd/>
          </a:ln>
          <a:effectLst/>
        </p:spPr>
        <p:txBody>
          <a:bodyPr wrap="none" anchor="ctr"/>
          <a:lstStyle/>
          <a:p>
            <a:endParaRPr lang="en-US"/>
          </a:p>
        </p:txBody>
      </p:sp>
      <p:sp>
        <p:nvSpPr>
          <p:cNvPr id="139298" name="AutoShape 34"/>
          <p:cNvSpPr>
            <a:spLocks noChangeArrowheads="1"/>
          </p:cNvSpPr>
          <p:nvPr/>
        </p:nvSpPr>
        <p:spPr bwMode="auto">
          <a:xfrm>
            <a:off x="9790498" y="4816475"/>
            <a:ext cx="1152671" cy="228600"/>
          </a:xfrm>
          <a:prstGeom prst="rtTriangle">
            <a:avLst/>
          </a:prstGeom>
          <a:solidFill>
            <a:srgbClr val="B1B2CB"/>
          </a:solidFill>
          <a:ln w="9525">
            <a:noFill/>
            <a:miter lim="800000"/>
            <a:headEnd/>
            <a:tailEnd/>
          </a:ln>
          <a:effectLst/>
        </p:spPr>
        <p:txBody>
          <a:bodyPr wrap="none" anchor="ctr"/>
          <a:lstStyle/>
          <a:p>
            <a:endParaRPr lang="en-US"/>
          </a:p>
        </p:txBody>
      </p:sp>
      <p:sp>
        <p:nvSpPr>
          <p:cNvPr id="20" name="Rectangle 19"/>
          <p:cNvSpPr/>
          <p:nvPr/>
        </p:nvSpPr>
        <p:spPr>
          <a:xfrm>
            <a:off x="399988" y="939226"/>
            <a:ext cx="11927509" cy="461665"/>
          </a:xfrm>
          <a:prstGeom prst="rect">
            <a:avLst/>
          </a:prstGeom>
        </p:spPr>
        <p:txBody>
          <a:bodyPr wrap="square">
            <a:spAutoFit/>
          </a:bodyPr>
          <a:lstStyle/>
          <a:p>
            <a:pPr marL="342900" indent="-342900">
              <a:buFont typeface="+mj-lt"/>
              <a:buAutoNum type="arabicPeriod"/>
            </a:pPr>
            <a:r>
              <a:rPr lang="en-US" sz="1200" dirty="0" smtClean="0">
                <a:latin typeface="Foundry Gridnik Medium"/>
              </a:rPr>
              <a:t>X131e is even more rugged and durable and designed to thrive in Education environments.</a:t>
            </a:r>
            <a:endParaRPr lang="en-US" sz="1200" b="1" i="1" dirty="0" smtClean="0">
              <a:solidFill>
                <a:schemeClr val="accent5">
                  <a:lumMod val="75000"/>
                </a:schemeClr>
              </a:solidFill>
              <a:latin typeface="Foundry Gridnik Medium"/>
            </a:endParaRPr>
          </a:p>
          <a:p>
            <a:pPr marL="342900" indent="-342900">
              <a:buFont typeface="+mj-lt"/>
              <a:buAutoNum type="arabicPeriod"/>
            </a:pPr>
            <a:r>
              <a:rPr lang="en-US" sz="1200" dirty="0" smtClean="0">
                <a:latin typeface="Foundry Gridnik Medium"/>
              </a:rPr>
              <a:t>X131e offers Enhanced Experience 3.0 delivering 40% faster boot than a typical Windows 7 computer (see EE3 cookbook)</a:t>
            </a:r>
            <a:endParaRPr lang="en-US" sz="1200" dirty="0">
              <a:latin typeface="Foundry Gridnik Medium"/>
            </a:endParaRPr>
          </a:p>
        </p:txBody>
      </p:sp>
      <p:pic>
        <p:nvPicPr>
          <p:cNvPr id="21" name="Picture 20" descr="Win7-EE-Logo-3-(black) - Final.png"/>
          <p:cNvPicPr/>
          <p:nvPr/>
        </p:nvPicPr>
        <p:blipFill>
          <a:blip r:embed="rId2" cstate="email"/>
          <a:stretch>
            <a:fillRect/>
          </a:stretch>
        </p:blipFill>
        <p:spPr>
          <a:xfrm>
            <a:off x="9295121" y="914400"/>
            <a:ext cx="492971" cy="609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1" name="Title 1"/>
          <p:cNvSpPr>
            <a:spLocks noGrp="1"/>
          </p:cNvSpPr>
          <p:nvPr>
            <p:ph type="title" idx="4294967295"/>
          </p:nvPr>
        </p:nvSpPr>
        <p:spPr>
          <a:xfrm>
            <a:off x="533181" y="477155"/>
            <a:ext cx="11148672" cy="506016"/>
          </a:xfrm>
          <a:prstGeom prst="rect">
            <a:avLst/>
          </a:prstGeom>
        </p:spPr>
        <p:txBody>
          <a:bodyPr lIns="109692" tIns="54848" rIns="109692" bIns="54848"/>
          <a:lstStyle/>
          <a:p>
            <a:pPr eaLnBrk="1" hangingPunct="1"/>
            <a:r>
              <a:rPr lang="en-US" dirty="0" smtClean="0"/>
              <a:t>ThinkPad X Series: Positioning</a:t>
            </a:r>
          </a:p>
        </p:txBody>
      </p:sp>
      <p:graphicFrame>
        <p:nvGraphicFramePr>
          <p:cNvPr id="40" name="Table 39"/>
          <p:cNvGraphicFramePr>
            <a:graphicFrameLocks noGrp="1"/>
          </p:cNvGraphicFramePr>
          <p:nvPr>
            <p:extLst>
              <p:ext uri="{D42A27DB-BD31-4B8C-83A1-F6EECF244321}">
                <p14:modId xmlns:p14="http://schemas.microsoft.com/office/powerpoint/2010/main" xmlns="" val="1729410704"/>
              </p:ext>
            </p:extLst>
          </p:nvPr>
        </p:nvGraphicFramePr>
        <p:xfrm>
          <a:off x="507469" y="1244633"/>
          <a:ext cx="4905778" cy="5217131"/>
        </p:xfrm>
        <a:graphic>
          <a:graphicData uri="http://schemas.openxmlformats.org/drawingml/2006/table">
            <a:tbl>
              <a:tblPr firstRow="1" bandRow="1">
                <a:tableStyleId>{5C22544A-7EE6-4342-B048-85BDC9FD1C3A}</a:tableStyleId>
              </a:tblPr>
              <a:tblGrid>
                <a:gridCol w="4296179"/>
                <a:gridCol w="609599"/>
              </a:tblGrid>
              <a:tr h="39075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solidFill>
                            <a:srgbClr val="000000"/>
                          </a:solidFill>
                          <a:latin typeface="+mn-lt"/>
                        </a:rPr>
                        <a:t>Target Segments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0" dirty="0" smtClean="0">
                        <a:solidFill>
                          <a:srgbClr val="000000"/>
                        </a:solidFill>
                        <a:latin typeface="+mn-lt"/>
                      </a:endParaRPr>
                    </a:p>
                  </a:txBody>
                  <a:tcPr anchor="ctr"/>
                </a:tc>
              </a:tr>
              <a:tr h="1549939">
                <a:tc>
                  <a:txBody>
                    <a:bodyPr/>
                    <a:lstStyle/>
                    <a:p>
                      <a:pPr algn="ctr" defTabSz="1096963" eaLnBrk="0" hangingPunct="0"/>
                      <a:r>
                        <a:rPr lang="en-US" sz="2000" dirty="0" smtClean="0">
                          <a:solidFill>
                            <a:srgbClr val="000000"/>
                          </a:solidFill>
                          <a:latin typeface="+mn-lt"/>
                        </a:rPr>
                        <a:t>Early Adopters, Road Warriors, &amp; </a:t>
                      </a:r>
                    </a:p>
                    <a:p>
                      <a:pPr algn="ctr" defTabSz="1096963" eaLnBrk="0" hangingPunct="0"/>
                      <a:r>
                        <a:rPr lang="en-US" sz="2000" dirty="0" smtClean="0">
                          <a:solidFill>
                            <a:srgbClr val="000000"/>
                          </a:solidFill>
                          <a:latin typeface="+mn-lt"/>
                        </a:rPr>
                        <a:t>C-Level Executives</a:t>
                      </a:r>
                    </a:p>
                  </a:txBody>
                  <a:tcPr anchor="ctr"/>
                </a:tc>
                <a:tc>
                  <a:txBody>
                    <a:bodyPr/>
                    <a:lstStyle/>
                    <a:p>
                      <a:pPr algn="ctr" defTabSz="1096963" eaLnBrk="0" hangingPunct="0"/>
                      <a:r>
                        <a:rPr lang="en-US" sz="1800" b="0" dirty="0" smtClean="0">
                          <a:solidFill>
                            <a:srgbClr val="000000"/>
                          </a:solidFill>
                          <a:latin typeface="+mn-lt"/>
                        </a:rPr>
                        <a:t>Premium</a:t>
                      </a:r>
                    </a:p>
                  </a:txBody>
                  <a:tcPr vert="vert270" anchor="ctr"/>
                </a:tc>
              </a:tr>
              <a:tr h="1726494">
                <a:tc>
                  <a:txBody>
                    <a:bodyPr/>
                    <a:lstStyle/>
                    <a:p>
                      <a:pPr algn="ctr" defTabSz="1096963" eaLnBrk="0" hangingPunct="0"/>
                      <a:r>
                        <a:rPr lang="en-US" sz="2000" dirty="0" smtClean="0">
                          <a:solidFill>
                            <a:srgbClr val="000000"/>
                          </a:solidFill>
                          <a:latin typeface="+mn-lt"/>
                        </a:rPr>
                        <a:t>Mobile Professionals, Executives, Consultants, Sales Professionals</a:t>
                      </a:r>
                    </a:p>
                  </a:txBody>
                  <a:tcPr anchor="ctr"/>
                </a:tc>
                <a:tc>
                  <a:txBody>
                    <a:bodyPr/>
                    <a:lstStyle/>
                    <a:p>
                      <a:pPr algn="ctr" defTabSz="1096963" eaLnBrk="0" hangingPunct="0"/>
                      <a:r>
                        <a:rPr lang="en-US" sz="1800" b="0" dirty="0" smtClean="0">
                          <a:solidFill>
                            <a:srgbClr val="000000"/>
                          </a:solidFill>
                          <a:latin typeface="+mn-lt"/>
                        </a:rPr>
                        <a:t>Mainstream</a:t>
                      </a:r>
                    </a:p>
                  </a:txBody>
                  <a:tcPr vert="vert270" anchor="ctr"/>
                </a:tc>
              </a:tr>
              <a:tr h="1549939">
                <a:tc>
                  <a:txBody>
                    <a:bodyPr/>
                    <a:lstStyle/>
                    <a:p>
                      <a:pPr algn="ctr" defTabSz="1096963" eaLnBrk="0" hangingPunct="0"/>
                      <a:r>
                        <a:rPr lang="en-US" sz="2000" dirty="0" smtClean="0">
                          <a:latin typeface="+mn-lt"/>
                        </a:rPr>
                        <a:t>Cost Conscious Mobile Professionals, Emerging Market Deployments, Secondary Devices</a:t>
                      </a:r>
                    </a:p>
                  </a:txBody>
                  <a:tcPr anchor="ctr"/>
                </a:tc>
                <a:tc>
                  <a:txBody>
                    <a:bodyPr/>
                    <a:lstStyle/>
                    <a:p>
                      <a:pPr algn="ctr" defTabSz="1096963" eaLnBrk="0" hangingPunct="0"/>
                      <a:r>
                        <a:rPr lang="en-US" sz="1800" b="0" dirty="0" smtClean="0">
                          <a:latin typeface="+mn-lt"/>
                        </a:rPr>
                        <a:t>Entry</a:t>
                      </a:r>
                    </a:p>
                  </a:txBody>
                  <a:tcPr vert="vert270" anchor="ctr"/>
                </a:tc>
              </a:tr>
            </a:tbl>
          </a:graphicData>
        </a:graphic>
      </p:graphicFrame>
      <p:grpSp>
        <p:nvGrpSpPr>
          <p:cNvPr id="2" name="Group 15"/>
          <p:cNvGrpSpPr/>
          <p:nvPr/>
        </p:nvGrpSpPr>
        <p:grpSpPr>
          <a:xfrm>
            <a:off x="5730240" y="1255776"/>
            <a:ext cx="5608320" cy="4632961"/>
            <a:chOff x="5730240" y="1255776"/>
            <a:chExt cx="5608320" cy="4632961"/>
          </a:xfrm>
        </p:grpSpPr>
        <p:sp>
          <p:nvSpPr>
            <p:cNvPr id="41" name="Isosceles Triangle 40"/>
            <p:cNvSpPr/>
            <p:nvPr/>
          </p:nvSpPr>
          <p:spPr>
            <a:xfrm>
              <a:off x="5730240" y="1255776"/>
              <a:ext cx="5608320" cy="3633216"/>
            </a:xfrm>
            <a:prstGeom prst="triangle">
              <a:avLst>
                <a:gd name="adj" fmla="val 50000"/>
              </a:avLst>
            </a:prstGeom>
            <a:solidFill>
              <a:schemeClr val="accent1"/>
            </a:solidFill>
            <a:ln>
              <a:noFill/>
            </a:ln>
            <a:effectLst>
              <a:outerShdw blurRad="225425" dist="50800" dir="5220000" algn="ctr">
                <a:srgbClr val="000000">
                  <a:alpha val="33000"/>
                </a:srgbClr>
              </a:outerShdw>
            </a:effectLst>
            <a:scene3d>
              <a:camera prst="perspectiveFront" fov="3300000">
                <a:rot lat="447221" lon="20436974" rev="33279"/>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solidFill>
                  <a:schemeClr val="bg1"/>
                </a:solidFill>
              </a:endParaRPr>
            </a:p>
            <a:p>
              <a:pPr algn="ctr"/>
              <a:r>
                <a:rPr lang="en-US" sz="1600" dirty="0" smtClean="0">
                  <a:solidFill>
                    <a:schemeClr val="bg1"/>
                  </a:solidFill>
                </a:rPr>
                <a:t>Premium</a:t>
              </a:r>
            </a:p>
            <a:p>
              <a:pPr algn="ctr"/>
              <a:r>
                <a:rPr lang="en-US" sz="1600" dirty="0" smtClean="0">
                  <a:solidFill>
                    <a:schemeClr val="bg1"/>
                  </a:solidFill>
                </a:rPr>
                <a:t>X1 2</a:t>
              </a:r>
              <a:r>
                <a:rPr lang="en-US" sz="1600" baseline="30000" dirty="0" smtClean="0">
                  <a:solidFill>
                    <a:schemeClr val="bg1"/>
                  </a:solidFill>
                </a:rPr>
                <a:t>nd</a:t>
              </a:r>
              <a:r>
                <a:rPr lang="en-US" sz="1600" dirty="0" smtClean="0">
                  <a:solidFill>
                    <a:schemeClr val="bg1"/>
                  </a:solidFill>
                </a:rPr>
                <a:t> Gen</a:t>
              </a: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r>
                <a:rPr lang="en-US" sz="1600" dirty="0" smtClean="0">
                  <a:solidFill>
                    <a:schemeClr val="bg1"/>
                  </a:solidFill>
                </a:rPr>
                <a:t>      Notebook      Convertible</a:t>
              </a:r>
            </a:p>
            <a:p>
              <a:r>
                <a:rPr lang="en-US" sz="1600" dirty="0" smtClean="0"/>
                <a:t>             X230      X230T</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grpSp>
          <p:nvGrpSpPr>
            <p:cNvPr id="3" name="Group 43"/>
            <p:cNvGrpSpPr/>
            <p:nvPr/>
          </p:nvGrpSpPr>
          <p:grpSpPr>
            <a:xfrm>
              <a:off x="5803392" y="4901185"/>
              <a:ext cx="5522976" cy="987552"/>
              <a:chOff x="5803392" y="4901185"/>
              <a:chExt cx="5522976" cy="987552"/>
            </a:xfrm>
          </p:grpSpPr>
          <p:sp>
            <p:nvSpPr>
              <p:cNvPr id="43" name="Round Diagonal Corner Rectangle 42"/>
              <p:cNvSpPr/>
              <p:nvPr/>
            </p:nvSpPr>
            <p:spPr>
              <a:xfrm rot="21404942">
                <a:off x="5803392" y="4901185"/>
                <a:ext cx="5522976" cy="987552"/>
              </a:xfrm>
              <a:prstGeom prst="round2DiagRect">
                <a:avLst>
                  <a:gd name="adj1" fmla="val 50000"/>
                  <a:gd name="adj2" fmla="val 0"/>
                </a:avLst>
              </a:prstGeom>
              <a:solidFill>
                <a:schemeClr val="tx2"/>
              </a:solidFill>
              <a:ln>
                <a:noFill/>
              </a:ln>
              <a:effectLst>
                <a:outerShdw blurRad="225425" dist="50800" dir="5220000" algn="ctr">
                  <a:srgbClr val="000000">
                    <a:alpha val="33000"/>
                  </a:srgbClr>
                </a:outerShdw>
              </a:effectLst>
              <a:scene3d>
                <a:camera prst="perspectiveFront" fov="3300000">
                  <a:rot lat="450000" lon="20453999" rev="72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t>Value Entry Ultra Portable</a:t>
                </a:r>
              </a:p>
              <a:p>
                <a:pPr algn="r"/>
                <a:r>
                  <a:rPr lang="en-US" sz="1400" dirty="0" smtClean="0"/>
                  <a:t>X130e          </a:t>
                </a:r>
                <a:endParaRPr lang="en-US" sz="1400" dirty="0"/>
              </a:p>
            </p:txBody>
          </p:sp>
          <p:pic>
            <p:nvPicPr>
              <p:cNvPr id="675855" name="Picture 7" descr="X200_02"/>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8050785" y="5088612"/>
                <a:ext cx="986435" cy="620614"/>
              </a:xfrm>
              <a:prstGeom prst="rect">
                <a:avLst/>
              </a:prstGeom>
              <a:noFill/>
              <a:ln w="9525">
                <a:noFill/>
                <a:miter lim="800000"/>
                <a:headEnd/>
                <a:tailEnd/>
              </a:ln>
            </p:spPr>
          </p:pic>
        </p:grpSp>
        <p:pic>
          <p:nvPicPr>
            <p:cNvPr id="13" name="Picture 109" descr="T410.gif"/>
            <p:cNvPicPr>
              <a:picLocks noChangeAspect="1"/>
            </p:cNvPicPr>
            <p:nvPr>
              <p:custDataLst>
                <p:tags r:id="rId1"/>
              </p:custDataLst>
            </p:nvPr>
          </p:nvPicPr>
          <p:blipFill>
            <a:blip r:embed="rId4" cstate="email">
              <a:extLst>
                <a:ext uri="{28A0092B-C50C-407E-A947-70E740481C1C}">
                  <a14:useLocalDpi xmlns:a14="http://schemas.microsoft.com/office/drawing/2010/main" xmlns=""/>
                </a:ext>
              </a:extLst>
            </a:blip>
            <a:srcRect/>
            <a:stretch>
              <a:fillRect/>
            </a:stretch>
          </p:blipFill>
          <p:spPr bwMode="auto">
            <a:xfrm>
              <a:off x="7122232" y="3923257"/>
              <a:ext cx="1021556" cy="856827"/>
            </a:xfrm>
            <a:prstGeom prst="rect">
              <a:avLst/>
            </a:prstGeom>
            <a:noFill/>
            <a:ln w="9525">
              <a:noFill/>
              <a:miter lim="800000"/>
              <a:headEnd/>
              <a:tailEnd/>
            </a:ln>
            <a:effectLst>
              <a:outerShdw sy="23000" kx="-1199993" algn="bl" rotWithShape="0">
                <a:srgbClr val="000000">
                  <a:alpha val="20000"/>
                </a:srgbClr>
              </a:outerShdw>
            </a:effectLst>
          </p:spPr>
        </p:pic>
        <p:pic>
          <p:nvPicPr>
            <p:cNvPr id="14" name="Picture 1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xmlns=""/>
                </a:ext>
              </a:extLst>
            </a:blip>
            <a:stretch>
              <a:fillRect/>
            </a:stretch>
          </p:blipFill>
          <p:spPr bwMode="auto">
            <a:xfrm>
              <a:off x="8757114" y="3748684"/>
              <a:ext cx="1124501" cy="749667"/>
            </a:xfrm>
            <a:prstGeom prst="rect">
              <a:avLst/>
            </a:prstGeom>
            <a:noFill/>
            <a:ln>
              <a:noFill/>
            </a:ln>
          </p:spPr>
        </p:pic>
        <p:pic>
          <p:nvPicPr>
            <p:cNvPr id="15" name="Picture 1" descr="C:\Users\Jason Parrish\Documents\Naginata\Photos\Flat.jp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736885" y="2652146"/>
              <a:ext cx="1645088" cy="258257"/>
            </a:xfrm>
            <a:prstGeom prst="rect">
              <a:avLst/>
            </a:prstGeom>
            <a:noFill/>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484" y="501144"/>
            <a:ext cx="11147696" cy="506413"/>
          </a:xfrm>
        </p:spPr>
        <p:txBody>
          <a:bodyPr/>
          <a:lstStyle/>
          <a:p>
            <a:r>
              <a:rPr lang="en-US" sz="3600" dirty="0" smtClean="0"/>
              <a:t>ThinkPad X Series: Intra-Series Positioning</a:t>
            </a:r>
            <a:endParaRPr lang="en-US" sz="3600" dirty="0"/>
          </a:p>
        </p:txBody>
      </p:sp>
      <p:sp>
        <p:nvSpPr>
          <p:cNvPr id="29" name="Text Box 12"/>
          <p:cNvSpPr txBox="1">
            <a:spLocks noChangeArrowheads="1"/>
          </p:cNvSpPr>
          <p:nvPr/>
        </p:nvSpPr>
        <p:spPr bwMode="auto">
          <a:xfrm>
            <a:off x="620272" y="1198198"/>
            <a:ext cx="3306011" cy="307777"/>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2000" b="1" dirty="0" smtClean="0">
                <a:latin typeface="+mj-lt"/>
              </a:rPr>
              <a:t>ThinkPad X1 Carbon</a:t>
            </a:r>
          </a:p>
        </p:txBody>
      </p:sp>
      <p:sp>
        <p:nvSpPr>
          <p:cNvPr id="32" name="Text Box 12"/>
          <p:cNvSpPr txBox="1">
            <a:spLocks noChangeArrowheads="1"/>
          </p:cNvSpPr>
          <p:nvPr/>
        </p:nvSpPr>
        <p:spPr bwMode="auto">
          <a:xfrm>
            <a:off x="581731" y="1962871"/>
            <a:ext cx="5207311" cy="4308872"/>
          </a:xfrm>
          <a:prstGeom prst="rect">
            <a:avLst/>
          </a:prstGeom>
          <a:noFill/>
          <a:ln w="50800" algn="ctr">
            <a:noFill/>
            <a:miter lim="800000"/>
            <a:headEnd/>
            <a:tailEnd/>
          </a:ln>
        </p:spPr>
        <p:txBody>
          <a:bodyPr wrap="square" lIns="0" tIns="0" rIns="0" bIns="0">
            <a:spAutoFit/>
          </a:bodyPr>
          <a:lstStyle/>
          <a:p>
            <a:pPr marL="112713" indent="-112713" eaLnBrk="0" hangingPunct="0">
              <a:spcAft>
                <a:spcPts val="0"/>
              </a:spcAft>
            </a:pPr>
            <a:r>
              <a:rPr lang="en-US" sz="1400" u="sng" dirty="0" smtClean="0">
                <a:latin typeface="+mn-lt"/>
              </a:rPr>
              <a:t>Target Segment</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Corporate Executives</a:t>
            </a:r>
          </a:p>
          <a:p>
            <a:pPr marL="112713" indent="-112713" eaLnBrk="0" hangingPunct="0">
              <a:spcAft>
                <a:spcPts val="0"/>
              </a:spcAft>
              <a:buFont typeface="Arial" pitchFamily="34" charset="0"/>
              <a:buChar char="•"/>
            </a:pPr>
            <a:r>
              <a:rPr lang="en-US" sz="1400" dirty="0" smtClean="0">
                <a:latin typeface="+mn-lt"/>
              </a:rPr>
              <a:t>Road Warriors (e.g. sales professionals)</a:t>
            </a:r>
          </a:p>
          <a:p>
            <a:pPr marL="112713" indent="-112713" eaLnBrk="0" hangingPunct="0">
              <a:spcAft>
                <a:spcPts val="0"/>
              </a:spcAft>
              <a:buFont typeface="Arial" pitchFamily="34" charset="0"/>
              <a:buChar char="•"/>
            </a:pPr>
            <a:r>
              <a:rPr lang="en-US" sz="1400" dirty="0" smtClean="0">
                <a:latin typeface="+mn-lt"/>
              </a:rPr>
              <a:t>SMB Leaders</a:t>
            </a:r>
          </a:p>
          <a:p>
            <a:pPr marL="112713" indent="-112713" eaLnBrk="0" hangingPunct="0">
              <a:spcAft>
                <a:spcPts val="0"/>
              </a:spcAft>
              <a:buFont typeface="Arial" pitchFamily="34" charset="0"/>
              <a:buChar char="•"/>
            </a:pPr>
            <a:r>
              <a:rPr lang="en-US" sz="1400" dirty="0" smtClean="0">
                <a:latin typeface="+mn-lt"/>
              </a:rPr>
              <a:t>Early Adopters</a:t>
            </a:r>
          </a:p>
          <a:p>
            <a:pPr marL="112713" indent="-112713" eaLnBrk="0" hangingPunct="0">
              <a:spcAft>
                <a:spcPts val="0"/>
              </a:spcAft>
              <a:buFont typeface="Arial" pitchFamily="34" charset="0"/>
              <a:buChar char="•"/>
            </a:pPr>
            <a:r>
              <a:rPr lang="en-US" sz="1400" dirty="0" smtClean="0">
                <a:latin typeface="+mn-lt"/>
              </a:rPr>
              <a:t>Graduate Students  (e.g. MBA)</a:t>
            </a:r>
          </a:p>
          <a:p>
            <a:pPr marL="112713" indent="-112713" eaLnBrk="0" hangingPunct="0">
              <a:spcAft>
                <a:spcPts val="0"/>
              </a:spcAft>
            </a:pPr>
            <a:endParaRPr lang="en-US" sz="1400" u="sng" dirty="0" smtClean="0">
              <a:latin typeface="+mn-lt"/>
            </a:endParaRPr>
          </a:p>
          <a:p>
            <a:pPr marL="112713" indent="-112713" eaLnBrk="0" hangingPunct="0">
              <a:spcAft>
                <a:spcPts val="0"/>
              </a:spcAft>
            </a:pPr>
            <a:r>
              <a:rPr lang="en-US" sz="1400" u="sng" dirty="0" smtClean="0">
                <a:latin typeface="+mn-lt"/>
              </a:rPr>
              <a:t>Problems Addressed</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Executives want stylish machines.  IT departments want Enterprise class features</a:t>
            </a:r>
          </a:p>
          <a:p>
            <a:pPr marL="112713" indent="-112713" eaLnBrk="0" hangingPunct="0">
              <a:spcAft>
                <a:spcPts val="0"/>
              </a:spcAft>
              <a:buFont typeface="Arial" pitchFamily="34" charset="0"/>
              <a:buChar char="•"/>
            </a:pPr>
            <a:r>
              <a:rPr lang="en-US" sz="1400" dirty="0" smtClean="0">
                <a:latin typeface="+mn-lt"/>
              </a:rPr>
              <a:t>Compromised Performance &amp; quality in other ultraportables</a:t>
            </a:r>
          </a:p>
          <a:p>
            <a:pPr marL="112713" indent="-112713" eaLnBrk="0" hangingPunct="0">
              <a:spcAft>
                <a:spcPts val="0"/>
              </a:spcAft>
              <a:buFont typeface="Arial" pitchFamily="34" charset="0"/>
              <a:buChar char="•"/>
            </a:pPr>
            <a:r>
              <a:rPr lang="en-US" sz="1400" dirty="0" smtClean="0">
                <a:latin typeface="+mn-lt"/>
              </a:rPr>
              <a:t>Customers are seeking new innovation in Power</a:t>
            </a:r>
          </a:p>
          <a:p>
            <a:pPr marL="112713" indent="-112713" eaLnBrk="0" hangingPunct="0">
              <a:spcAft>
                <a:spcPts val="0"/>
              </a:spcAft>
              <a:buFont typeface="Arial" pitchFamily="34" charset="0"/>
              <a:buChar char="•"/>
            </a:pPr>
            <a:r>
              <a:rPr lang="en-US" sz="1400" dirty="0" smtClean="0">
                <a:latin typeface="+mn-lt"/>
              </a:rPr>
              <a:t>Traditional business class ultraportables do not provide good multimedia experience</a:t>
            </a:r>
          </a:p>
          <a:p>
            <a:pPr marL="112713" indent="-112713" eaLnBrk="0" hangingPunct="0">
              <a:spcAft>
                <a:spcPts val="0"/>
              </a:spcAft>
            </a:pPr>
            <a:endParaRPr lang="en-US" sz="1400" u="sng" dirty="0" smtClean="0">
              <a:latin typeface="+mn-lt"/>
            </a:endParaRPr>
          </a:p>
          <a:p>
            <a:pPr marL="112713" indent="-112713" eaLnBrk="0" hangingPunct="0">
              <a:spcAft>
                <a:spcPts val="0"/>
              </a:spcAft>
            </a:pPr>
            <a:r>
              <a:rPr lang="en-US" sz="1400" u="sng" dirty="0" smtClean="0">
                <a:latin typeface="+mn-lt"/>
              </a:rPr>
              <a:t>Key Features</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High performance CPU’s  </a:t>
            </a:r>
          </a:p>
          <a:p>
            <a:pPr marL="112713" indent="-112713" eaLnBrk="0" hangingPunct="0">
              <a:spcAft>
                <a:spcPts val="0"/>
              </a:spcAft>
              <a:buFont typeface="Arial" pitchFamily="34" charset="0"/>
              <a:buChar char="•"/>
            </a:pPr>
            <a:r>
              <a:rPr lang="en-US" sz="1400" dirty="0" smtClean="0">
                <a:latin typeface="+mn-lt"/>
              </a:rPr>
              <a:t>Sophisticated Professional Design</a:t>
            </a:r>
          </a:p>
          <a:p>
            <a:pPr marL="112713" indent="-112713" eaLnBrk="0" hangingPunct="0">
              <a:spcAft>
                <a:spcPts val="0"/>
              </a:spcAft>
              <a:buFont typeface="Arial" pitchFamily="34" charset="0"/>
              <a:buChar char="•"/>
            </a:pPr>
            <a:r>
              <a:rPr lang="en-US" sz="1400" dirty="0" smtClean="0">
                <a:latin typeface="+mn-lt"/>
              </a:rPr>
              <a:t>Dolby Home Theater Sounds and Vibrant 300NIT display</a:t>
            </a:r>
          </a:p>
          <a:p>
            <a:pPr marL="112713" indent="-112713" eaLnBrk="0" hangingPunct="0">
              <a:spcAft>
                <a:spcPts val="0"/>
              </a:spcAft>
              <a:buFont typeface="Arial" pitchFamily="34" charset="0"/>
              <a:buChar char="•"/>
            </a:pPr>
            <a:r>
              <a:rPr lang="en-US" sz="1400" dirty="0" smtClean="0">
                <a:latin typeface="+mn-lt"/>
              </a:rPr>
              <a:t>RapidCharge battery technology</a:t>
            </a:r>
          </a:p>
        </p:txBody>
      </p:sp>
      <p:sp>
        <p:nvSpPr>
          <p:cNvPr id="36" name="Text Box 12"/>
          <p:cNvSpPr txBox="1">
            <a:spLocks noChangeArrowheads="1"/>
          </p:cNvSpPr>
          <p:nvPr/>
        </p:nvSpPr>
        <p:spPr bwMode="auto">
          <a:xfrm>
            <a:off x="626128" y="1511009"/>
            <a:ext cx="7213328" cy="215444"/>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1400" i="1" dirty="0" smtClean="0">
                <a:solidFill>
                  <a:schemeClr val="accent2"/>
                </a:solidFill>
                <a:latin typeface="+mn-lt"/>
              </a:rPr>
              <a:t>Mobility, Performance, and Style for Leaders of Today and Tomorrow</a:t>
            </a:r>
            <a:endParaRPr lang="en-US" sz="1400" b="1" i="1" dirty="0">
              <a:solidFill>
                <a:schemeClr val="accent2"/>
              </a:solidFill>
              <a:latin typeface="+mn-lt"/>
            </a:endParaRPr>
          </a:p>
        </p:txBody>
      </p:sp>
      <p:sp>
        <p:nvSpPr>
          <p:cNvPr id="49" name="Rectangle 43"/>
          <p:cNvSpPr>
            <a:spLocks noChangeArrowheads="1"/>
          </p:cNvSpPr>
          <p:nvPr/>
        </p:nvSpPr>
        <p:spPr bwMode="auto">
          <a:xfrm>
            <a:off x="8833499" y="1853901"/>
            <a:ext cx="525792" cy="261610"/>
          </a:xfrm>
          <a:prstGeom prst="rect">
            <a:avLst/>
          </a:prstGeom>
          <a:noFill/>
          <a:ln w="9525">
            <a:noFill/>
            <a:miter lim="800000"/>
            <a:headEnd/>
            <a:tailEnd/>
          </a:ln>
        </p:spPr>
        <p:txBody>
          <a:bodyPr wrap="square">
            <a:spAutoFit/>
          </a:bodyPr>
          <a:lstStyle/>
          <a:p>
            <a:pPr algn="ctr"/>
            <a:r>
              <a:rPr lang="en-US" sz="1100" b="1" dirty="0" smtClean="0">
                <a:solidFill>
                  <a:schemeClr val="bg1"/>
                </a:solidFill>
                <a:latin typeface="Century Gothic" pitchFamily="34" charset="0"/>
              </a:rPr>
              <a:t>X1</a:t>
            </a:r>
            <a:endParaRPr lang="en-US" sz="1100" b="1" dirty="0">
              <a:solidFill>
                <a:schemeClr val="bg1"/>
              </a:solidFill>
              <a:latin typeface="Century Gothic" pitchFamily="34" charset="0"/>
            </a:endParaRPr>
          </a:p>
        </p:txBody>
      </p:sp>
      <p:grpSp>
        <p:nvGrpSpPr>
          <p:cNvPr id="3" name="Group 50"/>
          <p:cNvGrpSpPr/>
          <p:nvPr/>
        </p:nvGrpSpPr>
        <p:grpSpPr>
          <a:xfrm>
            <a:off x="5730240" y="1255776"/>
            <a:ext cx="5608320" cy="4632961"/>
            <a:chOff x="5730240" y="1255776"/>
            <a:chExt cx="5608320" cy="4632961"/>
          </a:xfrm>
        </p:grpSpPr>
        <p:sp>
          <p:nvSpPr>
            <p:cNvPr id="52" name="Isosceles Triangle 51"/>
            <p:cNvSpPr/>
            <p:nvPr/>
          </p:nvSpPr>
          <p:spPr>
            <a:xfrm>
              <a:off x="5730240" y="1255776"/>
              <a:ext cx="5608320" cy="3633216"/>
            </a:xfrm>
            <a:prstGeom prst="triangle">
              <a:avLst>
                <a:gd name="adj" fmla="val 50000"/>
              </a:avLst>
            </a:prstGeom>
            <a:solidFill>
              <a:schemeClr val="accent1"/>
            </a:solidFill>
            <a:ln>
              <a:noFill/>
            </a:ln>
            <a:effectLst>
              <a:outerShdw blurRad="225425" dist="50800" dir="5220000" algn="ctr">
                <a:srgbClr val="000000">
                  <a:alpha val="33000"/>
                </a:srgbClr>
              </a:outerShdw>
            </a:effectLst>
            <a:scene3d>
              <a:camera prst="perspectiveFront" fov="3300000">
                <a:rot lat="447221" lon="20436974" rev="33279"/>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solidFill>
                  <a:schemeClr val="bg1"/>
                </a:solidFill>
              </a:endParaRPr>
            </a:p>
            <a:p>
              <a:pPr algn="ctr"/>
              <a:r>
                <a:rPr lang="en-US" sz="1600" dirty="0" smtClean="0">
                  <a:solidFill>
                    <a:schemeClr val="bg1"/>
                  </a:solidFill>
                </a:rPr>
                <a:t>Premium</a:t>
              </a:r>
            </a:p>
            <a:p>
              <a:pPr algn="ctr"/>
              <a:r>
                <a:rPr lang="en-US" sz="1600" dirty="0" smtClean="0">
                  <a:solidFill>
                    <a:schemeClr val="bg1"/>
                  </a:solidFill>
                </a:rPr>
                <a:t>X1 2</a:t>
              </a:r>
              <a:r>
                <a:rPr lang="en-US" sz="1600" baseline="30000" dirty="0" smtClean="0">
                  <a:solidFill>
                    <a:schemeClr val="bg1"/>
                  </a:solidFill>
                </a:rPr>
                <a:t>nd</a:t>
              </a:r>
              <a:r>
                <a:rPr lang="en-US" sz="1600" dirty="0" smtClean="0">
                  <a:solidFill>
                    <a:schemeClr val="bg1"/>
                  </a:solidFill>
                </a:rPr>
                <a:t> Gen</a:t>
              </a: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r>
                <a:rPr lang="en-US" sz="1600" dirty="0" smtClean="0">
                  <a:solidFill>
                    <a:schemeClr val="bg1"/>
                  </a:solidFill>
                </a:rPr>
                <a:t>      Notebook      Convertible</a:t>
              </a:r>
            </a:p>
            <a:p>
              <a:r>
                <a:rPr lang="en-US" sz="1600" dirty="0" smtClean="0"/>
                <a:t>             X230      X230T</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grpSp>
          <p:nvGrpSpPr>
            <p:cNvPr id="4" name="Group 43"/>
            <p:cNvGrpSpPr/>
            <p:nvPr/>
          </p:nvGrpSpPr>
          <p:grpSpPr>
            <a:xfrm>
              <a:off x="5803392" y="4901185"/>
              <a:ext cx="5522976" cy="987552"/>
              <a:chOff x="5803392" y="4901185"/>
              <a:chExt cx="5522976" cy="987552"/>
            </a:xfrm>
          </p:grpSpPr>
          <p:sp>
            <p:nvSpPr>
              <p:cNvPr id="57" name="Round Diagonal Corner Rectangle 56"/>
              <p:cNvSpPr/>
              <p:nvPr/>
            </p:nvSpPr>
            <p:spPr>
              <a:xfrm rot="21404942">
                <a:off x="5803392" y="4901185"/>
                <a:ext cx="5522976" cy="987552"/>
              </a:xfrm>
              <a:prstGeom prst="round2DiagRect">
                <a:avLst>
                  <a:gd name="adj1" fmla="val 50000"/>
                  <a:gd name="adj2" fmla="val 0"/>
                </a:avLst>
              </a:prstGeom>
              <a:solidFill>
                <a:schemeClr val="tx2"/>
              </a:solidFill>
              <a:ln>
                <a:noFill/>
              </a:ln>
              <a:effectLst>
                <a:outerShdw blurRad="225425" dist="50800" dir="5220000" algn="ctr">
                  <a:srgbClr val="000000">
                    <a:alpha val="33000"/>
                  </a:srgbClr>
                </a:outerShdw>
              </a:effectLst>
              <a:scene3d>
                <a:camera prst="perspectiveFront" fov="3300000">
                  <a:rot lat="450000" lon="20453999" rev="72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t>Value Entry Ultra Portable</a:t>
                </a:r>
              </a:p>
              <a:p>
                <a:pPr algn="r"/>
                <a:r>
                  <a:rPr lang="en-US" sz="1400" dirty="0" smtClean="0"/>
                  <a:t>X130e          </a:t>
                </a:r>
                <a:endParaRPr lang="en-US" sz="1400" dirty="0"/>
              </a:p>
            </p:txBody>
          </p:sp>
          <p:pic>
            <p:nvPicPr>
              <p:cNvPr id="58" name="Picture 7" descr="X200_02"/>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8050785" y="5088612"/>
                <a:ext cx="986435" cy="620614"/>
              </a:xfrm>
              <a:prstGeom prst="rect">
                <a:avLst/>
              </a:prstGeom>
              <a:noFill/>
              <a:ln w="9525">
                <a:noFill/>
                <a:miter lim="800000"/>
                <a:headEnd/>
                <a:tailEnd/>
              </a:ln>
            </p:spPr>
          </p:pic>
        </p:grpSp>
        <p:pic>
          <p:nvPicPr>
            <p:cNvPr id="54" name="Picture 109" descr="T410.gif"/>
            <p:cNvPicPr>
              <a:picLocks noChangeAspect="1"/>
            </p:cNvPicPr>
            <p:nvPr>
              <p:custDataLst>
                <p:tags r:id="rId1"/>
              </p:custDataLst>
            </p:nvPr>
          </p:nvPicPr>
          <p:blipFill>
            <a:blip r:embed="rId4" cstate="email">
              <a:extLst>
                <a:ext uri="{28A0092B-C50C-407E-A947-70E740481C1C}">
                  <a14:useLocalDpi xmlns:a14="http://schemas.microsoft.com/office/drawing/2010/main" xmlns=""/>
                </a:ext>
              </a:extLst>
            </a:blip>
            <a:srcRect/>
            <a:stretch>
              <a:fillRect/>
            </a:stretch>
          </p:blipFill>
          <p:spPr bwMode="auto">
            <a:xfrm>
              <a:off x="7122232" y="3923257"/>
              <a:ext cx="1021556" cy="856827"/>
            </a:xfrm>
            <a:prstGeom prst="rect">
              <a:avLst/>
            </a:prstGeom>
            <a:noFill/>
            <a:ln w="9525">
              <a:noFill/>
              <a:miter lim="800000"/>
              <a:headEnd/>
              <a:tailEnd/>
            </a:ln>
            <a:effectLst>
              <a:outerShdw sy="23000" kx="-1199993" algn="bl" rotWithShape="0">
                <a:srgbClr val="000000">
                  <a:alpha val="20000"/>
                </a:srgbClr>
              </a:outerShdw>
            </a:effectLst>
          </p:spPr>
        </p:pic>
        <p:pic>
          <p:nvPicPr>
            <p:cNvPr id="55" name="Picture 54"/>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xmlns=""/>
                </a:ext>
              </a:extLst>
            </a:blip>
            <a:stretch>
              <a:fillRect/>
            </a:stretch>
          </p:blipFill>
          <p:spPr bwMode="auto">
            <a:xfrm>
              <a:off x="8757114" y="3748684"/>
              <a:ext cx="1124501" cy="749667"/>
            </a:xfrm>
            <a:prstGeom prst="rect">
              <a:avLst/>
            </a:prstGeom>
            <a:noFill/>
            <a:ln>
              <a:noFill/>
            </a:ln>
          </p:spPr>
        </p:pic>
        <p:pic>
          <p:nvPicPr>
            <p:cNvPr id="56" name="Picture 1" descr="C:\Users\Jason Parrish\Documents\Naginata\Photos\Flat.jp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736885" y="2652146"/>
              <a:ext cx="1645088" cy="258257"/>
            </a:xfrm>
            <a:prstGeom prst="rect">
              <a:avLst/>
            </a:prstGeom>
            <a:noFill/>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908" y="476762"/>
            <a:ext cx="11147696" cy="506413"/>
          </a:xfrm>
        </p:spPr>
        <p:txBody>
          <a:bodyPr/>
          <a:lstStyle/>
          <a:p>
            <a:r>
              <a:rPr lang="en-US" sz="3600" dirty="0" smtClean="0"/>
              <a:t>ThinkPad X Series: Intra-Series Positioning</a:t>
            </a:r>
            <a:endParaRPr lang="en-US" sz="3600" dirty="0"/>
          </a:p>
        </p:txBody>
      </p:sp>
      <p:sp>
        <p:nvSpPr>
          <p:cNvPr id="29" name="Text Box 12"/>
          <p:cNvSpPr txBox="1">
            <a:spLocks noChangeArrowheads="1"/>
          </p:cNvSpPr>
          <p:nvPr/>
        </p:nvSpPr>
        <p:spPr bwMode="auto">
          <a:xfrm>
            <a:off x="437392" y="1283542"/>
            <a:ext cx="3306011" cy="307777"/>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2000" b="1" dirty="0" smtClean="0">
                <a:latin typeface="+mj-lt"/>
              </a:rPr>
              <a:t>ThinkPad X230/X230t</a:t>
            </a:r>
          </a:p>
        </p:txBody>
      </p:sp>
      <p:sp>
        <p:nvSpPr>
          <p:cNvPr id="32" name="Text Box 12"/>
          <p:cNvSpPr txBox="1">
            <a:spLocks noChangeArrowheads="1"/>
          </p:cNvSpPr>
          <p:nvPr/>
        </p:nvSpPr>
        <p:spPr bwMode="auto">
          <a:xfrm>
            <a:off x="476789" y="2140564"/>
            <a:ext cx="4878312" cy="3662541"/>
          </a:xfrm>
          <a:prstGeom prst="rect">
            <a:avLst/>
          </a:prstGeom>
          <a:noFill/>
          <a:ln w="50800" algn="ctr">
            <a:noFill/>
            <a:miter lim="800000"/>
            <a:headEnd/>
            <a:tailEnd/>
          </a:ln>
        </p:spPr>
        <p:txBody>
          <a:bodyPr wrap="square" lIns="0" tIns="0" rIns="0" bIns="0">
            <a:spAutoFit/>
          </a:bodyPr>
          <a:lstStyle/>
          <a:p>
            <a:pPr marL="112713" indent="-112713" eaLnBrk="0" hangingPunct="0">
              <a:spcAft>
                <a:spcPts val="0"/>
              </a:spcAft>
            </a:pPr>
            <a:r>
              <a:rPr lang="en-US" sz="1400" u="sng" dirty="0" smtClean="0">
                <a:latin typeface="+mn-lt"/>
              </a:rPr>
              <a:t>Target Segment</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Corporate Executives</a:t>
            </a:r>
          </a:p>
          <a:p>
            <a:pPr marL="112713" indent="-112713" eaLnBrk="0" hangingPunct="0">
              <a:spcAft>
                <a:spcPts val="0"/>
              </a:spcAft>
              <a:buFont typeface="Arial" pitchFamily="34" charset="0"/>
              <a:buChar char="•"/>
            </a:pPr>
            <a:r>
              <a:rPr lang="en-US" sz="1400" dirty="0" smtClean="0">
                <a:latin typeface="+mn-lt"/>
              </a:rPr>
              <a:t>Road Warriors (e.g. sales professionals)</a:t>
            </a:r>
          </a:p>
          <a:p>
            <a:pPr marL="112713" indent="-112713" eaLnBrk="0" hangingPunct="0">
              <a:spcAft>
                <a:spcPts val="0"/>
              </a:spcAft>
              <a:buFont typeface="Arial" pitchFamily="34" charset="0"/>
              <a:buChar char="•"/>
            </a:pPr>
            <a:r>
              <a:rPr lang="en-US" sz="1400" dirty="0" smtClean="0">
                <a:latin typeface="+mn-lt"/>
              </a:rPr>
              <a:t>SMB Leaders</a:t>
            </a:r>
          </a:p>
          <a:p>
            <a:pPr marL="112713" indent="-112713" eaLnBrk="0" hangingPunct="0">
              <a:spcAft>
                <a:spcPts val="0"/>
              </a:spcAft>
              <a:buFont typeface="Arial" pitchFamily="34" charset="0"/>
              <a:buChar char="•"/>
            </a:pPr>
            <a:r>
              <a:rPr lang="en-US" sz="1400" dirty="0" smtClean="0">
                <a:latin typeface="+mn-lt"/>
              </a:rPr>
              <a:t>Students</a:t>
            </a:r>
            <a:endParaRPr lang="en-US" sz="1400" b="1" dirty="0" smtClean="0">
              <a:latin typeface="+mn-lt"/>
            </a:endParaRPr>
          </a:p>
          <a:p>
            <a:pPr marL="112713" indent="-112713" eaLnBrk="0" hangingPunct="0">
              <a:spcAft>
                <a:spcPts val="0"/>
              </a:spcAft>
            </a:pPr>
            <a:endParaRPr lang="en-US" sz="1400" u="sng" dirty="0" smtClean="0">
              <a:latin typeface="+mn-lt"/>
            </a:endParaRPr>
          </a:p>
          <a:p>
            <a:pPr marL="112713" indent="-112713" eaLnBrk="0" hangingPunct="0">
              <a:spcAft>
                <a:spcPts val="0"/>
              </a:spcAft>
            </a:pPr>
            <a:r>
              <a:rPr lang="en-US" sz="1400" u="sng" dirty="0" smtClean="0">
                <a:latin typeface="+mn-lt"/>
              </a:rPr>
              <a:t>Problems Addressed</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Heavy weight of standard notebooks</a:t>
            </a:r>
          </a:p>
          <a:p>
            <a:pPr marL="112713" indent="-112713" eaLnBrk="0" hangingPunct="0">
              <a:spcAft>
                <a:spcPts val="0"/>
              </a:spcAft>
              <a:buFont typeface="Arial" pitchFamily="34" charset="0"/>
              <a:buChar char="•"/>
            </a:pPr>
            <a:r>
              <a:rPr lang="en-US" sz="1400" dirty="0" smtClean="0">
                <a:latin typeface="+mn-lt"/>
              </a:rPr>
              <a:t>Compromised Performance &amp; quality in other ultraportables</a:t>
            </a:r>
          </a:p>
          <a:p>
            <a:pPr marL="112713" indent="-112713" eaLnBrk="0" hangingPunct="0">
              <a:spcAft>
                <a:spcPts val="0"/>
              </a:spcAft>
              <a:buFont typeface="Arial" pitchFamily="34" charset="0"/>
              <a:buChar char="•"/>
            </a:pPr>
            <a:r>
              <a:rPr lang="en-US" sz="1400" dirty="0" smtClean="0">
                <a:latin typeface="+mn-lt"/>
              </a:rPr>
              <a:t>Short Battery Life in traditional notebooks</a:t>
            </a:r>
          </a:p>
          <a:p>
            <a:pPr marL="112713" indent="-112713" eaLnBrk="0" hangingPunct="0">
              <a:spcAft>
                <a:spcPts val="0"/>
              </a:spcAft>
              <a:buFont typeface="Arial" pitchFamily="34" charset="0"/>
              <a:buChar char="•"/>
            </a:pPr>
            <a:r>
              <a:rPr lang="en-US" sz="1400" dirty="0" smtClean="0">
                <a:latin typeface="+mn-lt"/>
              </a:rPr>
              <a:t>Difficult to use design  (keyboard, heat,  poor  audio &amp; video performance) of  competing ultraportables</a:t>
            </a:r>
          </a:p>
          <a:p>
            <a:pPr marL="112713" indent="-112713" eaLnBrk="0" hangingPunct="0">
              <a:spcAft>
                <a:spcPts val="0"/>
              </a:spcAft>
            </a:pPr>
            <a:endParaRPr lang="en-US" sz="1400" u="sng" dirty="0" smtClean="0">
              <a:latin typeface="+mn-lt"/>
            </a:endParaRPr>
          </a:p>
          <a:p>
            <a:pPr marL="112713" indent="-112713" eaLnBrk="0" hangingPunct="0">
              <a:spcAft>
                <a:spcPts val="0"/>
              </a:spcAft>
            </a:pPr>
            <a:r>
              <a:rPr lang="en-US" sz="1400" u="sng" dirty="0" smtClean="0">
                <a:latin typeface="+mn-lt"/>
              </a:rPr>
              <a:t>Key Features</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Thin &amp; Lightweight (Starting under 3 lbs)</a:t>
            </a:r>
          </a:p>
          <a:p>
            <a:pPr marL="112713" indent="-112713" eaLnBrk="0" hangingPunct="0">
              <a:spcAft>
                <a:spcPts val="0"/>
              </a:spcAft>
              <a:buFont typeface="Arial" pitchFamily="34" charset="0"/>
              <a:buChar char="•"/>
            </a:pPr>
            <a:r>
              <a:rPr lang="en-US" sz="1400" dirty="0" smtClean="0">
                <a:latin typeface="+mn-lt"/>
              </a:rPr>
              <a:t>Sophisticated Professional Design</a:t>
            </a:r>
          </a:p>
          <a:p>
            <a:pPr marL="112713" indent="-112713" eaLnBrk="0" hangingPunct="0">
              <a:spcAft>
                <a:spcPts val="0"/>
              </a:spcAft>
              <a:buFont typeface="Arial" pitchFamily="34" charset="0"/>
              <a:buChar char="•"/>
            </a:pPr>
            <a:r>
              <a:rPr lang="en-US" sz="1400" dirty="0" smtClean="0">
                <a:latin typeface="+mn-lt"/>
              </a:rPr>
              <a:t>Impressive Battery Life boosted w/ Extended Battery Pack</a:t>
            </a:r>
            <a:endParaRPr lang="en-US" sz="1400" dirty="0">
              <a:latin typeface="+mn-lt"/>
            </a:endParaRPr>
          </a:p>
        </p:txBody>
      </p:sp>
      <p:sp>
        <p:nvSpPr>
          <p:cNvPr id="36" name="Text Box 12"/>
          <p:cNvSpPr txBox="1">
            <a:spLocks noChangeArrowheads="1"/>
          </p:cNvSpPr>
          <p:nvPr/>
        </p:nvSpPr>
        <p:spPr bwMode="auto">
          <a:xfrm>
            <a:off x="455440" y="1596353"/>
            <a:ext cx="8920208" cy="215444"/>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1400" i="1" dirty="0" smtClean="0">
                <a:solidFill>
                  <a:schemeClr val="accent2"/>
                </a:solidFill>
                <a:latin typeface="+mn-lt"/>
              </a:rPr>
              <a:t>The Best Mobile Computing Experience for running a business of any size</a:t>
            </a:r>
            <a:endParaRPr lang="en-US" sz="1400" b="1" i="1" dirty="0">
              <a:solidFill>
                <a:schemeClr val="accent2"/>
              </a:solidFill>
              <a:latin typeface="+mn-lt"/>
            </a:endParaRPr>
          </a:p>
        </p:txBody>
      </p:sp>
      <p:grpSp>
        <p:nvGrpSpPr>
          <p:cNvPr id="3" name="Group 49"/>
          <p:cNvGrpSpPr/>
          <p:nvPr/>
        </p:nvGrpSpPr>
        <p:grpSpPr>
          <a:xfrm>
            <a:off x="5730240" y="1255776"/>
            <a:ext cx="5608320" cy="4632961"/>
            <a:chOff x="5730240" y="1255776"/>
            <a:chExt cx="5608320" cy="4632961"/>
          </a:xfrm>
        </p:grpSpPr>
        <p:sp>
          <p:nvSpPr>
            <p:cNvPr id="51" name="Isosceles Triangle 50"/>
            <p:cNvSpPr/>
            <p:nvPr/>
          </p:nvSpPr>
          <p:spPr>
            <a:xfrm>
              <a:off x="5730240" y="1255776"/>
              <a:ext cx="5608320" cy="3633216"/>
            </a:xfrm>
            <a:prstGeom prst="triangle">
              <a:avLst>
                <a:gd name="adj" fmla="val 50000"/>
              </a:avLst>
            </a:prstGeom>
            <a:solidFill>
              <a:schemeClr val="accent1"/>
            </a:solidFill>
            <a:ln>
              <a:noFill/>
            </a:ln>
            <a:effectLst>
              <a:outerShdw blurRad="225425" dist="50800" dir="5220000" algn="ctr">
                <a:srgbClr val="000000">
                  <a:alpha val="33000"/>
                </a:srgbClr>
              </a:outerShdw>
            </a:effectLst>
            <a:scene3d>
              <a:camera prst="perspectiveFront" fov="3300000">
                <a:rot lat="447221" lon="20436974" rev="33279"/>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solidFill>
                  <a:schemeClr val="bg1"/>
                </a:solidFill>
              </a:endParaRPr>
            </a:p>
            <a:p>
              <a:pPr algn="ctr"/>
              <a:r>
                <a:rPr lang="en-US" sz="1600" dirty="0" smtClean="0">
                  <a:solidFill>
                    <a:schemeClr val="bg1"/>
                  </a:solidFill>
                </a:rPr>
                <a:t>Premium</a:t>
              </a:r>
            </a:p>
            <a:p>
              <a:pPr algn="ctr"/>
              <a:r>
                <a:rPr lang="en-US" sz="1600" dirty="0" smtClean="0">
                  <a:solidFill>
                    <a:schemeClr val="bg1"/>
                  </a:solidFill>
                </a:rPr>
                <a:t>X1 Carbon</a:t>
              </a: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r>
                <a:rPr lang="en-US" sz="1600" dirty="0" smtClean="0">
                  <a:solidFill>
                    <a:schemeClr val="bg1"/>
                  </a:solidFill>
                </a:rPr>
                <a:t>      Notebook      Convertible</a:t>
              </a:r>
            </a:p>
            <a:p>
              <a:r>
                <a:rPr lang="en-US" sz="1600" dirty="0" smtClean="0"/>
                <a:t>             X230      X230T</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grpSp>
          <p:nvGrpSpPr>
            <p:cNvPr id="4" name="Group 43"/>
            <p:cNvGrpSpPr/>
            <p:nvPr/>
          </p:nvGrpSpPr>
          <p:grpSpPr>
            <a:xfrm>
              <a:off x="5803392" y="4901185"/>
              <a:ext cx="5522976" cy="987552"/>
              <a:chOff x="5803392" y="4901185"/>
              <a:chExt cx="5522976" cy="987552"/>
            </a:xfrm>
          </p:grpSpPr>
          <p:sp>
            <p:nvSpPr>
              <p:cNvPr id="56" name="Round Diagonal Corner Rectangle 55"/>
              <p:cNvSpPr/>
              <p:nvPr/>
            </p:nvSpPr>
            <p:spPr>
              <a:xfrm rot="21404942">
                <a:off x="5803392" y="4901185"/>
                <a:ext cx="5522976" cy="987552"/>
              </a:xfrm>
              <a:prstGeom prst="round2DiagRect">
                <a:avLst>
                  <a:gd name="adj1" fmla="val 50000"/>
                  <a:gd name="adj2" fmla="val 0"/>
                </a:avLst>
              </a:prstGeom>
              <a:solidFill>
                <a:schemeClr val="tx2"/>
              </a:solidFill>
              <a:ln>
                <a:noFill/>
              </a:ln>
              <a:effectLst>
                <a:outerShdw blurRad="225425" dist="50800" dir="5220000" algn="ctr">
                  <a:srgbClr val="000000">
                    <a:alpha val="33000"/>
                  </a:srgbClr>
                </a:outerShdw>
              </a:effectLst>
              <a:scene3d>
                <a:camera prst="perspectiveFront" fov="3300000">
                  <a:rot lat="450000" lon="20453999" rev="72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a:t>Education/</a:t>
                </a:r>
              </a:p>
              <a:p>
                <a:pPr algn="r"/>
                <a:r>
                  <a:rPr lang="en-US" sz="1400" dirty="0"/>
                  <a:t>Value Entry Notebook</a:t>
                </a:r>
              </a:p>
              <a:p>
                <a:pPr algn="r"/>
                <a:r>
                  <a:rPr lang="en-US" sz="1400" dirty="0"/>
                  <a:t>X131e </a:t>
                </a:r>
              </a:p>
            </p:txBody>
          </p:sp>
          <p:pic>
            <p:nvPicPr>
              <p:cNvPr id="57" name="Picture 7" descr="X200_02"/>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8050785" y="5088612"/>
                <a:ext cx="986435" cy="620614"/>
              </a:xfrm>
              <a:prstGeom prst="rect">
                <a:avLst/>
              </a:prstGeom>
              <a:noFill/>
              <a:ln w="9525">
                <a:noFill/>
                <a:miter lim="800000"/>
                <a:headEnd/>
                <a:tailEnd/>
              </a:ln>
            </p:spPr>
          </p:pic>
        </p:grpSp>
        <p:pic>
          <p:nvPicPr>
            <p:cNvPr id="53" name="Picture 109" descr="T410.gif"/>
            <p:cNvPicPr>
              <a:picLocks noChangeAspect="1"/>
            </p:cNvPicPr>
            <p:nvPr>
              <p:custDataLst>
                <p:tags r:id="rId1"/>
              </p:custDataLst>
            </p:nvPr>
          </p:nvPicPr>
          <p:blipFill>
            <a:blip r:embed="rId4" cstate="email">
              <a:extLst>
                <a:ext uri="{28A0092B-C50C-407E-A947-70E740481C1C}">
                  <a14:useLocalDpi xmlns:a14="http://schemas.microsoft.com/office/drawing/2010/main" xmlns=""/>
                </a:ext>
              </a:extLst>
            </a:blip>
            <a:srcRect/>
            <a:stretch>
              <a:fillRect/>
            </a:stretch>
          </p:blipFill>
          <p:spPr bwMode="auto">
            <a:xfrm>
              <a:off x="7122232" y="3923257"/>
              <a:ext cx="1021556" cy="856827"/>
            </a:xfrm>
            <a:prstGeom prst="rect">
              <a:avLst/>
            </a:prstGeom>
            <a:noFill/>
            <a:ln w="9525">
              <a:noFill/>
              <a:miter lim="800000"/>
              <a:headEnd/>
              <a:tailEnd/>
            </a:ln>
            <a:effectLst>
              <a:outerShdw sy="23000" kx="-1199993" algn="bl" rotWithShape="0">
                <a:srgbClr val="000000">
                  <a:alpha val="20000"/>
                </a:srgbClr>
              </a:outerShdw>
            </a:effectLst>
          </p:spPr>
        </p:pic>
        <p:pic>
          <p:nvPicPr>
            <p:cNvPr id="54" name="Picture 5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xmlns=""/>
                </a:ext>
              </a:extLst>
            </a:blip>
            <a:stretch>
              <a:fillRect/>
            </a:stretch>
          </p:blipFill>
          <p:spPr bwMode="auto">
            <a:xfrm>
              <a:off x="8757114" y="3748684"/>
              <a:ext cx="1124501" cy="749667"/>
            </a:xfrm>
            <a:prstGeom prst="rect">
              <a:avLst/>
            </a:prstGeom>
            <a:noFill/>
            <a:ln>
              <a:noFill/>
            </a:ln>
          </p:spPr>
        </p:pic>
        <p:pic>
          <p:nvPicPr>
            <p:cNvPr id="55" name="Picture 1" descr="C:\Users\Jason Parrish\Documents\Naginata\Photos\Flat.jp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736885" y="2652146"/>
              <a:ext cx="1645088" cy="258257"/>
            </a:xfrm>
            <a:prstGeom prst="rect">
              <a:avLst/>
            </a:prstGeom>
            <a:noFill/>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908" y="476762"/>
            <a:ext cx="11147696" cy="506413"/>
          </a:xfrm>
        </p:spPr>
        <p:txBody>
          <a:bodyPr/>
          <a:lstStyle/>
          <a:p>
            <a:r>
              <a:rPr lang="en-US" sz="3600" dirty="0" smtClean="0"/>
              <a:t>ThinkPad X Series: Intra-Series Positioning</a:t>
            </a:r>
            <a:endParaRPr lang="en-US" sz="3600" dirty="0"/>
          </a:p>
        </p:txBody>
      </p:sp>
      <p:sp>
        <p:nvSpPr>
          <p:cNvPr id="29" name="Text Box 12"/>
          <p:cNvSpPr txBox="1">
            <a:spLocks noChangeArrowheads="1"/>
          </p:cNvSpPr>
          <p:nvPr/>
        </p:nvSpPr>
        <p:spPr bwMode="auto">
          <a:xfrm>
            <a:off x="437392" y="1283542"/>
            <a:ext cx="3306011" cy="307777"/>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2000" b="1" dirty="0" smtClean="0">
                <a:latin typeface="+mj-lt"/>
              </a:rPr>
              <a:t>ThinkPad X131e</a:t>
            </a:r>
          </a:p>
        </p:txBody>
      </p:sp>
      <p:sp>
        <p:nvSpPr>
          <p:cNvPr id="32" name="Text Box 12"/>
          <p:cNvSpPr txBox="1">
            <a:spLocks noChangeArrowheads="1"/>
          </p:cNvSpPr>
          <p:nvPr/>
        </p:nvSpPr>
        <p:spPr bwMode="auto">
          <a:xfrm>
            <a:off x="476789" y="2140564"/>
            <a:ext cx="4878312" cy="3877985"/>
          </a:xfrm>
          <a:prstGeom prst="rect">
            <a:avLst/>
          </a:prstGeom>
          <a:noFill/>
          <a:ln w="50800" algn="ctr">
            <a:noFill/>
            <a:miter lim="800000"/>
            <a:headEnd/>
            <a:tailEnd/>
          </a:ln>
        </p:spPr>
        <p:txBody>
          <a:bodyPr wrap="square" lIns="0" tIns="0" rIns="0" bIns="0">
            <a:spAutoFit/>
          </a:bodyPr>
          <a:lstStyle/>
          <a:p>
            <a:pPr marL="112713" indent="-112713" eaLnBrk="0" hangingPunct="0">
              <a:spcAft>
                <a:spcPts val="0"/>
              </a:spcAft>
            </a:pPr>
            <a:r>
              <a:rPr lang="en-US" sz="1400" u="sng" dirty="0" smtClean="0">
                <a:latin typeface="+mn-lt"/>
              </a:rPr>
              <a:t>Target Segment</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K12 IT Administrators</a:t>
            </a:r>
          </a:p>
          <a:p>
            <a:pPr marL="112713" indent="-112713" eaLnBrk="0" hangingPunct="0">
              <a:spcAft>
                <a:spcPts val="0"/>
              </a:spcAft>
              <a:buFont typeface="Arial" pitchFamily="34" charset="0"/>
              <a:buChar char="•"/>
            </a:pPr>
            <a:r>
              <a:rPr lang="en-US" sz="1400" dirty="0" smtClean="0">
                <a:latin typeface="+mn-lt"/>
              </a:rPr>
              <a:t>School districts with 1:1 programs</a:t>
            </a:r>
          </a:p>
          <a:p>
            <a:pPr marL="112713" indent="-112713" eaLnBrk="0" hangingPunct="0">
              <a:spcAft>
                <a:spcPts val="0"/>
              </a:spcAft>
              <a:buFont typeface="Arial" pitchFamily="34" charset="0"/>
              <a:buChar char="•"/>
            </a:pPr>
            <a:r>
              <a:rPr lang="en-US" sz="1400" dirty="0" smtClean="0">
                <a:latin typeface="+mn-lt"/>
              </a:rPr>
              <a:t>K12 Students/Parents</a:t>
            </a:r>
          </a:p>
          <a:p>
            <a:pPr marL="112713" indent="-112713" eaLnBrk="0" hangingPunct="0">
              <a:spcAft>
                <a:spcPts val="0"/>
              </a:spcAft>
              <a:buFont typeface="Arial" pitchFamily="34" charset="0"/>
              <a:buChar char="•"/>
            </a:pPr>
            <a:endParaRPr lang="en-US" sz="1400" b="1" dirty="0" smtClean="0">
              <a:latin typeface="+mn-lt"/>
            </a:endParaRPr>
          </a:p>
          <a:p>
            <a:pPr marL="112713" indent="-112713" eaLnBrk="0" hangingPunct="0">
              <a:spcAft>
                <a:spcPts val="0"/>
              </a:spcAft>
            </a:pPr>
            <a:r>
              <a:rPr lang="en-US" sz="1400" u="sng" dirty="0" smtClean="0">
                <a:latin typeface="+mn-lt"/>
              </a:rPr>
              <a:t>Improved Ruggedization</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Dustless fan</a:t>
            </a:r>
          </a:p>
          <a:p>
            <a:pPr marL="112713" indent="-112713" eaLnBrk="0" hangingPunct="0">
              <a:spcAft>
                <a:spcPts val="0"/>
              </a:spcAft>
              <a:buFont typeface="Arial" pitchFamily="34" charset="0"/>
              <a:buChar char="•"/>
            </a:pPr>
            <a:r>
              <a:rPr lang="en-US" sz="1400" dirty="0" smtClean="0">
                <a:latin typeface="+mn-lt"/>
              </a:rPr>
              <a:t>60% Keyboard Gap Reduction</a:t>
            </a:r>
          </a:p>
          <a:p>
            <a:pPr marL="112713" indent="-112713" eaLnBrk="0" hangingPunct="0">
              <a:spcAft>
                <a:spcPts val="0"/>
              </a:spcAft>
              <a:buFont typeface="Arial" pitchFamily="34" charset="0"/>
              <a:buChar char="•"/>
            </a:pPr>
            <a:r>
              <a:rPr lang="en-US" sz="1400" dirty="0" smtClean="0">
                <a:latin typeface="+mn-lt"/>
              </a:rPr>
              <a:t>Even stronger hinges (50K cycles)</a:t>
            </a:r>
          </a:p>
          <a:p>
            <a:pPr marL="112713" indent="-112713" eaLnBrk="0" hangingPunct="0">
              <a:spcAft>
                <a:spcPts val="0"/>
              </a:spcAft>
              <a:buFont typeface="Arial" pitchFamily="34" charset="0"/>
              <a:buChar char="•"/>
            </a:pPr>
            <a:r>
              <a:rPr lang="en-US" sz="1400" dirty="0" smtClean="0">
                <a:latin typeface="+mn-lt"/>
              </a:rPr>
              <a:t>50% Stronger USB ports</a:t>
            </a:r>
          </a:p>
          <a:p>
            <a:pPr marL="112713" indent="-112713" eaLnBrk="0" hangingPunct="0">
              <a:spcAft>
                <a:spcPts val="0"/>
              </a:spcAft>
              <a:buFont typeface="Arial" pitchFamily="34" charset="0"/>
              <a:buChar char="•"/>
            </a:pPr>
            <a:r>
              <a:rPr lang="en-US" sz="1400" dirty="0" smtClean="0">
                <a:latin typeface="+mn-lt"/>
              </a:rPr>
              <a:t>50% Stronger DC-In port</a:t>
            </a:r>
          </a:p>
          <a:p>
            <a:pPr marL="112713" indent="-112713" eaLnBrk="0" hangingPunct="0">
              <a:spcAft>
                <a:spcPts val="0"/>
              </a:spcAft>
              <a:buFont typeface="Arial" pitchFamily="34" charset="0"/>
              <a:buChar char="•"/>
            </a:pPr>
            <a:r>
              <a:rPr lang="en-US" sz="1400" dirty="0" smtClean="0">
                <a:latin typeface="+mn-lt"/>
              </a:rPr>
              <a:t>Stronger AC Adapter Cable</a:t>
            </a:r>
          </a:p>
          <a:p>
            <a:pPr marL="112713" indent="-112713" eaLnBrk="0" hangingPunct="0">
              <a:spcAft>
                <a:spcPts val="0"/>
              </a:spcAft>
              <a:buFont typeface="Arial" pitchFamily="34" charset="0"/>
              <a:buChar char="•"/>
            </a:pPr>
            <a:r>
              <a:rPr lang="en-US" sz="1400" dirty="0" smtClean="0">
                <a:latin typeface="+mn-lt"/>
              </a:rPr>
              <a:t>Better HDD Shock protection</a:t>
            </a:r>
          </a:p>
          <a:p>
            <a:pPr marL="112713" indent="-112713" eaLnBrk="0" hangingPunct="0">
              <a:spcAft>
                <a:spcPts val="0"/>
              </a:spcAft>
            </a:pPr>
            <a:endParaRPr lang="en-US" sz="1400" u="sng" dirty="0" smtClean="0">
              <a:latin typeface="+mn-lt"/>
            </a:endParaRPr>
          </a:p>
          <a:p>
            <a:pPr marL="112713" indent="-112713" eaLnBrk="0" hangingPunct="0">
              <a:spcAft>
                <a:spcPts val="0"/>
              </a:spcAft>
            </a:pPr>
            <a:r>
              <a:rPr lang="en-US" sz="1400" u="sng" dirty="0" smtClean="0">
                <a:latin typeface="+mn-lt"/>
              </a:rPr>
              <a:t>Key Features</a:t>
            </a:r>
            <a:endParaRPr lang="en-US" sz="1400" dirty="0" smtClean="0">
              <a:latin typeface="+mn-lt"/>
            </a:endParaRPr>
          </a:p>
          <a:p>
            <a:pPr marL="112713" indent="-112713" eaLnBrk="0" hangingPunct="0">
              <a:spcAft>
                <a:spcPts val="0"/>
              </a:spcAft>
              <a:buFont typeface="Arial" pitchFamily="34" charset="0"/>
              <a:buChar char="•"/>
            </a:pPr>
            <a:r>
              <a:rPr lang="en-US" sz="1400" dirty="0" smtClean="0">
                <a:latin typeface="+mn-lt"/>
              </a:rPr>
              <a:t>Build to succeed in education environment</a:t>
            </a:r>
          </a:p>
          <a:p>
            <a:pPr marL="112713" indent="-112713" eaLnBrk="0" hangingPunct="0">
              <a:spcAft>
                <a:spcPts val="0"/>
              </a:spcAft>
              <a:buFont typeface="Arial" pitchFamily="34" charset="0"/>
              <a:buChar char="•"/>
            </a:pPr>
            <a:r>
              <a:rPr lang="en-US" sz="1400" dirty="0" smtClean="0">
                <a:latin typeface="+mn-lt"/>
              </a:rPr>
              <a:t>Highly customizable (colors, logos, asset tagging*)</a:t>
            </a:r>
          </a:p>
          <a:p>
            <a:pPr marL="112713" indent="-112713" eaLnBrk="0" hangingPunct="0">
              <a:spcAft>
                <a:spcPts val="0"/>
              </a:spcAft>
              <a:buFont typeface="Arial" pitchFamily="34" charset="0"/>
              <a:buChar char="•"/>
            </a:pPr>
            <a:r>
              <a:rPr lang="en-US" sz="1400" dirty="0" smtClean="0">
                <a:latin typeface="+mn-lt"/>
              </a:rPr>
              <a:t>Top Cover Activity LEDs</a:t>
            </a:r>
          </a:p>
        </p:txBody>
      </p:sp>
      <p:sp>
        <p:nvSpPr>
          <p:cNvPr id="36" name="Text Box 12"/>
          <p:cNvSpPr txBox="1">
            <a:spLocks noChangeArrowheads="1"/>
          </p:cNvSpPr>
          <p:nvPr/>
        </p:nvSpPr>
        <p:spPr bwMode="auto">
          <a:xfrm>
            <a:off x="455440" y="1596353"/>
            <a:ext cx="8920208" cy="215444"/>
          </a:xfrm>
          <a:prstGeom prst="rect">
            <a:avLst/>
          </a:prstGeom>
          <a:noFill/>
          <a:ln w="50800" algn="ctr">
            <a:noFill/>
            <a:miter lim="800000"/>
            <a:headEnd/>
            <a:tailEnd/>
          </a:ln>
        </p:spPr>
        <p:txBody>
          <a:bodyPr wrap="square" lIns="0" tIns="0" rIns="0" bIns="0">
            <a:spAutoFit/>
          </a:bodyPr>
          <a:lstStyle/>
          <a:p>
            <a:pPr eaLnBrk="0" hangingPunct="0">
              <a:spcAft>
                <a:spcPts val="0"/>
              </a:spcAft>
            </a:pPr>
            <a:r>
              <a:rPr lang="en-US" sz="1400" i="1" dirty="0" smtClean="0">
                <a:solidFill>
                  <a:schemeClr val="accent2"/>
                </a:solidFill>
                <a:latin typeface="+mn-lt"/>
              </a:rPr>
              <a:t>Even more rugged for education…</a:t>
            </a:r>
            <a:endParaRPr lang="en-US" sz="1400" b="1" i="1" dirty="0">
              <a:solidFill>
                <a:schemeClr val="accent2"/>
              </a:solidFill>
              <a:latin typeface="+mn-lt"/>
            </a:endParaRPr>
          </a:p>
        </p:txBody>
      </p:sp>
      <p:grpSp>
        <p:nvGrpSpPr>
          <p:cNvPr id="3" name="Group 49"/>
          <p:cNvGrpSpPr/>
          <p:nvPr/>
        </p:nvGrpSpPr>
        <p:grpSpPr>
          <a:xfrm>
            <a:off x="5730240" y="1255776"/>
            <a:ext cx="5608320" cy="4632961"/>
            <a:chOff x="5730240" y="1255776"/>
            <a:chExt cx="5608320" cy="4632961"/>
          </a:xfrm>
        </p:grpSpPr>
        <p:sp>
          <p:nvSpPr>
            <p:cNvPr id="51" name="Isosceles Triangle 50"/>
            <p:cNvSpPr/>
            <p:nvPr/>
          </p:nvSpPr>
          <p:spPr>
            <a:xfrm>
              <a:off x="5730240" y="1255776"/>
              <a:ext cx="5608320" cy="3633216"/>
            </a:xfrm>
            <a:prstGeom prst="triangle">
              <a:avLst>
                <a:gd name="adj" fmla="val 50000"/>
              </a:avLst>
            </a:prstGeom>
            <a:solidFill>
              <a:schemeClr val="accent1"/>
            </a:solidFill>
            <a:ln>
              <a:noFill/>
            </a:ln>
            <a:effectLst>
              <a:outerShdw blurRad="225425" dist="50800" dir="5220000" algn="ctr">
                <a:srgbClr val="000000">
                  <a:alpha val="33000"/>
                </a:srgbClr>
              </a:outerShdw>
            </a:effectLst>
            <a:scene3d>
              <a:camera prst="perspectiveFront" fov="3300000">
                <a:rot lat="447221" lon="20436974" rev="33279"/>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solidFill>
                  <a:schemeClr val="bg1"/>
                </a:solidFill>
              </a:endParaRPr>
            </a:p>
            <a:p>
              <a:pPr algn="ctr"/>
              <a:r>
                <a:rPr lang="en-US" sz="1600" dirty="0" smtClean="0">
                  <a:solidFill>
                    <a:schemeClr val="bg1"/>
                  </a:solidFill>
                </a:rPr>
                <a:t>Premium</a:t>
              </a:r>
            </a:p>
            <a:p>
              <a:pPr algn="ctr"/>
              <a:r>
                <a:rPr lang="en-US" sz="1600" dirty="0" smtClean="0">
                  <a:solidFill>
                    <a:schemeClr val="bg1"/>
                  </a:solidFill>
                </a:rPr>
                <a:t>X1 Carbon</a:t>
              </a: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pPr algn="ctr"/>
              <a:endParaRPr lang="en-US" sz="1600" dirty="0" smtClean="0">
                <a:solidFill>
                  <a:schemeClr val="bg1"/>
                </a:solidFill>
              </a:endParaRPr>
            </a:p>
            <a:p>
              <a:r>
                <a:rPr lang="en-US" sz="1600" dirty="0" smtClean="0">
                  <a:solidFill>
                    <a:schemeClr val="bg1"/>
                  </a:solidFill>
                </a:rPr>
                <a:t>      Notebook      Convertible</a:t>
              </a:r>
            </a:p>
            <a:p>
              <a:r>
                <a:rPr lang="en-US" sz="1600" dirty="0" smtClean="0"/>
                <a:t>             X230      X230T</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grpSp>
          <p:nvGrpSpPr>
            <p:cNvPr id="4" name="Group 43"/>
            <p:cNvGrpSpPr/>
            <p:nvPr/>
          </p:nvGrpSpPr>
          <p:grpSpPr>
            <a:xfrm>
              <a:off x="5803392" y="4901185"/>
              <a:ext cx="5522976" cy="987552"/>
              <a:chOff x="5803392" y="4901185"/>
              <a:chExt cx="5522976" cy="987552"/>
            </a:xfrm>
          </p:grpSpPr>
          <p:sp>
            <p:nvSpPr>
              <p:cNvPr id="56" name="Round Diagonal Corner Rectangle 55"/>
              <p:cNvSpPr/>
              <p:nvPr/>
            </p:nvSpPr>
            <p:spPr>
              <a:xfrm rot="21404942">
                <a:off x="5803392" y="4901185"/>
                <a:ext cx="5522976" cy="987552"/>
              </a:xfrm>
              <a:prstGeom prst="round2DiagRect">
                <a:avLst>
                  <a:gd name="adj1" fmla="val 50000"/>
                  <a:gd name="adj2" fmla="val 0"/>
                </a:avLst>
              </a:prstGeom>
              <a:solidFill>
                <a:schemeClr val="tx2"/>
              </a:solidFill>
              <a:ln>
                <a:noFill/>
              </a:ln>
              <a:effectLst>
                <a:outerShdw blurRad="225425" dist="50800" dir="5220000" algn="ctr">
                  <a:srgbClr val="000000">
                    <a:alpha val="33000"/>
                  </a:srgbClr>
                </a:outerShdw>
              </a:effectLst>
              <a:scene3d>
                <a:camera prst="perspectiveFront" fov="3300000">
                  <a:rot lat="450000" lon="20453999" rev="72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t>Education/</a:t>
                </a:r>
              </a:p>
              <a:p>
                <a:pPr algn="r"/>
                <a:r>
                  <a:rPr lang="en-US" sz="1400" dirty="0" smtClean="0"/>
                  <a:t>Value Entry Notebook</a:t>
                </a:r>
              </a:p>
              <a:p>
                <a:pPr algn="r"/>
                <a:r>
                  <a:rPr lang="en-US" sz="1400" dirty="0" smtClean="0"/>
                  <a:t>X131e          </a:t>
                </a:r>
                <a:endParaRPr lang="en-US" sz="1400" dirty="0"/>
              </a:p>
            </p:txBody>
          </p:sp>
          <p:pic>
            <p:nvPicPr>
              <p:cNvPr id="57" name="Picture 7" descr="X200_02"/>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8050785" y="5088612"/>
                <a:ext cx="986435" cy="620614"/>
              </a:xfrm>
              <a:prstGeom prst="rect">
                <a:avLst/>
              </a:prstGeom>
              <a:noFill/>
              <a:ln w="9525">
                <a:noFill/>
                <a:miter lim="800000"/>
                <a:headEnd/>
                <a:tailEnd/>
              </a:ln>
            </p:spPr>
          </p:pic>
        </p:grpSp>
        <p:pic>
          <p:nvPicPr>
            <p:cNvPr id="53" name="Picture 109" descr="T410.gif"/>
            <p:cNvPicPr>
              <a:picLocks noChangeAspect="1"/>
            </p:cNvPicPr>
            <p:nvPr>
              <p:custDataLst>
                <p:tags r:id="rId1"/>
              </p:custDataLst>
            </p:nvPr>
          </p:nvPicPr>
          <p:blipFill>
            <a:blip r:embed="rId4" cstate="email">
              <a:extLst>
                <a:ext uri="{28A0092B-C50C-407E-A947-70E740481C1C}">
                  <a14:useLocalDpi xmlns:a14="http://schemas.microsoft.com/office/drawing/2010/main" xmlns=""/>
                </a:ext>
              </a:extLst>
            </a:blip>
            <a:srcRect/>
            <a:stretch>
              <a:fillRect/>
            </a:stretch>
          </p:blipFill>
          <p:spPr bwMode="auto">
            <a:xfrm>
              <a:off x="7122232" y="3923257"/>
              <a:ext cx="1021556" cy="856827"/>
            </a:xfrm>
            <a:prstGeom prst="rect">
              <a:avLst/>
            </a:prstGeom>
            <a:noFill/>
            <a:ln w="9525">
              <a:noFill/>
              <a:miter lim="800000"/>
              <a:headEnd/>
              <a:tailEnd/>
            </a:ln>
            <a:effectLst>
              <a:outerShdw sy="23000" kx="-1199993" algn="bl" rotWithShape="0">
                <a:srgbClr val="000000">
                  <a:alpha val="20000"/>
                </a:srgbClr>
              </a:outerShdw>
            </a:effectLst>
          </p:spPr>
        </p:pic>
        <p:pic>
          <p:nvPicPr>
            <p:cNvPr id="54" name="Picture 5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xmlns=""/>
                </a:ext>
              </a:extLst>
            </a:blip>
            <a:stretch>
              <a:fillRect/>
            </a:stretch>
          </p:blipFill>
          <p:spPr bwMode="auto">
            <a:xfrm>
              <a:off x="8757114" y="3748684"/>
              <a:ext cx="1124501" cy="749667"/>
            </a:xfrm>
            <a:prstGeom prst="rect">
              <a:avLst/>
            </a:prstGeom>
            <a:noFill/>
            <a:ln>
              <a:noFill/>
            </a:ln>
          </p:spPr>
        </p:pic>
        <p:pic>
          <p:nvPicPr>
            <p:cNvPr id="55" name="Picture 1" descr="C:\Users\Jason Parrish\Documents\Naginata\Photos\Flat.jp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736885" y="2652146"/>
              <a:ext cx="1645088" cy="258257"/>
            </a:xfrm>
            <a:prstGeom prst="rect">
              <a:avLst/>
            </a:prstGeom>
            <a:noFill/>
          </p:spPr>
        </p:pic>
      </p:grpSp>
      <p:sp>
        <p:nvSpPr>
          <p:cNvPr id="14" name="Content Placeholder 4"/>
          <p:cNvSpPr txBox="1">
            <a:spLocks/>
          </p:cNvSpPr>
          <p:nvPr/>
        </p:nvSpPr>
        <p:spPr>
          <a:xfrm>
            <a:off x="3814691" y="6463680"/>
            <a:ext cx="2760943" cy="346543"/>
          </a:xfrm>
          <a:prstGeom prst="rect">
            <a:avLst/>
          </a:prstGeom>
        </p:spPr>
        <p:txBody>
          <a:bodyPr/>
          <a:lstStyle/>
          <a:p>
            <a:pPr marL="169863" marR="0" lvl="0" indent="-169863" algn="l" defTabSz="914400" rtl="0" eaLnBrk="1" fontAlgn="auto" latinLnBrk="0" hangingPunct="1">
              <a:lnSpc>
                <a:spcPct val="100000"/>
              </a:lnSpc>
              <a:spcBef>
                <a:spcPct val="20000"/>
              </a:spcBef>
              <a:spcAft>
                <a:spcPts val="0"/>
              </a:spcAft>
              <a:buClr>
                <a:schemeClr val="accent1"/>
              </a:buClr>
              <a:buSzTx/>
              <a:buFontTx/>
              <a:buNone/>
              <a:tabLst/>
              <a:defRPr/>
            </a:pPr>
            <a:r>
              <a:rPr kumimoji="0" lang="en-US" sz="1100" b="0" i="0" u="none" strike="noStrike" kern="1200" cap="none" spc="0" normalizeH="0" baseline="0" noProof="0" dirty="0" smtClean="0">
                <a:ln>
                  <a:noFill/>
                </a:ln>
                <a:effectLst/>
                <a:uLnTx/>
                <a:uFillTx/>
                <a:latin typeface="Calibri" pitchFamily="34" charset="0"/>
              </a:rPr>
              <a:t>* Some customizations may require MOQ</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itchFamily="34" charset="0"/>
              </a:rPr>
              <a:t>X130e/X131e Product Roadmap</a:t>
            </a:r>
            <a:endParaRPr lang="en-US" dirty="0">
              <a:latin typeface="Calibri" pitchFamily="34" charset="0"/>
            </a:endParaRPr>
          </a:p>
        </p:txBody>
      </p:sp>
      <p:graphicFrame>
        <p:nvGraphicFramePr>
          <p:cNvPr id="48" name="Group 104"/>
          <p:cNvGraphicFramePr>
            <a:graphicFrameLocks noGrp="1"/>
          </p:cNvGraphicFramePr>
          <p:nvPr/>
        </p:nvGraphicFramePr>
        <p:xfrm>
          <a:off x="2640912" y="1397000"/>
          <a:ext cx="8938476" cy="1029720"/>
        </p:xfrm>
        <a:graphic>
          <a:graphicData uri="http://schemas.openxmlformats.org/drawingml/2006/table">
            <a:tbl>
              <a:tblPr/>
              <a:tblGrid>
                <a:gridCol w="596745"/>
                <a:gridCol w="594629"/>
                <a:gridCol w="596745"/>
                <a:gridCol w="594628"/>
                <a:gridCol w="596745"/>
                <a:gridCol w="596745"/>
                <a:gridCol w="594629"/>
                <a:gridCol w="596745"/>
                <a:gridCol w="594628"/>
                <a:gridCol w="596745"/>
                <a:gridCol w="596745"/>
                <a:gridCol w="594629"/>
                <a:gridCol w="596745"/>
                <a:gridCol w="594628"/>
                <a:gridCol w="596745"/>
              </a:tblGrid>
              <a:tr h="368640">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2011</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hMerge="1">
                  <a:txBody>
                    <a:bodyPr/>
                    <a:lstStyle/>
                    <a:p>
                      <a:endParaRPr lang="zh-CN" altLang="en-US"/>
                    </a:p>
                  </a:txBody>
                  <a:tcPr/>
                </a:tc>
                <a:tc gridSpan="12">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2012</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accent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68640">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Q4</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hlink"/>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Q1</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hlink"/>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Q2</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hlink"/>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Q3</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hlink"/>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600" b="1" i="0" u="none" strike="noStrike" cap="none" normalizeH="0" baseline="0" dirty="0" smtClean="0">
                          <a:ln>
                            <a:noFill/>
                          </a:ln>
                          <a:solidFill>
                            <a:schemeClr val="bg1"/>
                          </a:solidFill>
                          <a:effectLst/>
                          <a:latin typeface="Calibri" pitchFamily="34" charset="0"/>
                          <a:ea typeface="宋体" charset="-122"/>
                        </a:rPr>
                        <a:t>Q4</a:t>
                      </a:r>
                    </a:p>
                  </a:txBody>
                  <a:tcPr marL="119969" marR="119969" marT="62400" marB="62400" anchor="ctr"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hlink"/>
                    </a:solidFill>
                  </a:tcPr>
                </a:tc>
                <a:tc hMerge="1">
                  <a:txBody>
                    <a:bodyPr/>
                    <a:lstStyle/>
                    <a:p>
                      <a:endParaRPr lang="zh-CN" altLang="en-US"/>
                    </a:p>
                  </a:txBody>
                  <a:tcPr/>
                </a:tc>
                <a:tc hMerge="1">
                  <a:txBody>
                    <a:bodyPr/>
                    <a:lstStyle/>
                    <a:p>
                      <a:endParaRPr lang="zh-CN" altLang="en-US"/>
                    </a:p>
                  </a:txBody>
                  <a:tcPr/>
                </a:tc>
              </a:tr>
              <a:tr h="292440">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Oct</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Nov</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Dec</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Jan</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Feb</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Mar</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Apr</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May</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Jun</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Jul</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Aug</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Sep</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Oct</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Nov</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Tx/>
                        <a:buFont typeface="Wingdings" pitchFamily="2" charset="2"/>
                        <a:buNone/>
                        <a:tabLst/>
                      </a:pPr>
                      <a:r>
                        <a:rPr kumimoji="0" lang="en-US" altLang="zh-CN" sz="1100" b="0" i="0" u="none" strike="noStrike" cap="none" normalizeH="0" baseline="0" dirty="0" smtClean="0">
                          <a:ln>
                            <a:noFill/>
                          </a:ln>
                          <a:solidFill>
                            <a:schemeClr val="tx1"/>
                          </a:solidFill>
                          <a:effectLst/>
                          <a:latin typeface="Calibri" pitchFamily="34" charset="0"/>
                          <a:ea typeface="宋体" charset="-122"/>
                        </a:rPr>
                        <a:t>Dec</a:t>
                      </a:r>
                    </a:p>
                  </a:txBody>
                  <a:tcPr marL="119969" marR="119969" marT="62400" marB="62400" anchor="b" anchorCtr="1" horzOverflow="overflow">
                    <a:lnL w="3175" cap="flat" cmpd="sng" algn="ctr">
                      <a:solidFill>
                        <a:schemeClr val="accent2"/>
                      </a:solidFill>
                      <a:prstDash val="solid"/>
                      <a:round/>
                      <a:headEnd type="none" w="med" len="med"/>
                      <a:tailEnd type="none" w="med" len="med"/>
                    </a:lnL>
                    <a:lnR w="3175" cap="flat" cmpd="sng" algn="ctr">
                      <a:solidFill>
                        <a:schemeClr val="accent2"/>
                      </a:solidFill>
                      <a:prstDash val="solid"/>
                      <a:round/>
                      <a:headEnd type="none" w="med" len="med"/>
                      <a:tailEnd type="none" w="med" len="med"/>
                    </a:lnR>
                    <a:lnT w="3175" cap="flat" cmpd="sng" algn="ctr">
                      <a:solidFill>
                        <a:schemeClr val="accent2"/>
                      </a:solidFill>
                      <a:prstDash val="solid"/>
                      <a:round/>
                      <a:headEnd type="none" w="med" len="med"/>
                      <a:tailEnd type="none" w="med" len="med"/>
                    </a:lnT>
                    <a:lnB w="3175" cap="flat" cmpd="sng" algn="ctr">
                      <a:solidFill>
                        <a:schemeClr val="accent2"/>
                      </a:solidFill>
                      <a:prstDash val="solid"/>
                      <a:round/>
                      <a:headEnd type="none" w="med" len="med"/>
                      <a:tailEnd type="none" w="med" len="med"/>
                    </a:lnB>
                    <a:lnTlToBr>
                      <a:noFill/>
                    </a:lnTlToBr>
                    <a:lnBlToTr>
                      <a:noFill/>
                    </a:lnBlToTr>
                    <a:solidFill>
                      <a:schemeClr val="bg1"/>
                    </a:solidFill>
                  </a:tcPr>
                </a:tc>
              </a:tr>
            </a:tbl>
          </a:graphicData>
        </a:graphic>
      </p:graphicFrame>
      <p:sp>
        <p:nvSpPr>
          <p:cNvPr id="49" name="Text Box 301"/>
          <p:cNvSpPr txBox="1">
            <a:spLocks noChangeArrowheads="1"/>
          </p:cNvSpPr>
          <p:nvPr/>
        </p:nvSpPr>
        <p:spPr bwMode="auto">
          <a:xfrm>
            <a:off x="3062404" y="2928731"/>
            <a:ext cx="774988" cy="36921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lIns="121809" tIns="60904" rIns="121809" bIns="60904">
            <a:spAutoFit/>
          </a:bodyPr>
          <a:lstStyle/>
          <a:p>
            <a:r>
              <a:rPr lang="en-US" altLang="zh-CN" sz="1600" b="1" dirty="0" smtClean="0">
                <a:solidFill>
                  <a:srgbClr val="7F7F7F"/>
                </a:solidFill>
                <a:latin typeface="Calibri" pitchFamily="34" charset="0"/>
              </a:rPr>
              <a:t>X130e</a:t>
            </a:r>
            <a:endParaRPr lang="en-US" altLang="zh-CN" sz="1300" dirty="0">
              <a:solidFill>
                <a:srgbClr val="7F7F7F"/>
              </a:solidFill>
              <a:latin typeface="Calibri" pitchFamily="34" charset="0"/>
            </a:endParaRPr>
          </a:p>
        </p:txBody>
      </p:sp>
      <p:sp>
        <p:nvSpPr>
          <p:cNvPr id="54" name="Text Box 301"/>
          <p:cNvSpPr txBox="1">
            <a:spLocks noChangeArrowheads="1"/>
          </p:cNvSpPr>
          <p:nvPr/>
        </p:nvSpPr>
        <p:spPr bwMode="auto">
          <a:xfrm>
            <a:off x="3261316" y="3131931"/>
            <a:ext cx="774988" cy="36921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lIns="121809" tIns="60904" rIns="121809" bIns="60904">
            <a:spAutoFit/>
          </a:bodyPr>
          <a:lstStyle/>
          <a:p>
            <a:r>
              <a:rPr lang="en-US" altLang="zh-CN" sz="1600" b="1" dirty="0" smtClean="0">
                <a:latin typeface="Calibri" pitchFamily="34" charset="0"/>
              </a:rPr>
              <a:t>X131e</a:t>
            </a:r>
            <a:endParaRPr lang="en-US" altLang="zh-CN" sz="1300" dirty="0">
              <a:latin typeface="Calibri" pitchFamily="34" charset="0"/>
            </a:endParaRPr>
          </a:p>
        </p:txBody>
      </p:sp>
      <p:sp>
        <p:nvSpPr>
          <p:cNvPr id="60" name="Text Box 317"/>
          <p:cNvSpPr txBox="1">
            <a:spLocks noChangeArrowheads="1"/>
          </p:cNvSpPr>
          <p:nvPr/>
        </p:nvSpPr>
        <p:spPr bwMode="auto">
          <a:xfrm>
            <a:off x="3885559" y="2865014"/>
            <a:ext cx="2777972" cy="32305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lIns="121809" tIns="60904" rIns="121809" bIns="60904">
            <a:spAutoFit/>
          </a:bodyPr>
          <a:lstStyle/>
          <a:p>
            <a:r>
              <a:rPr lang="en-US" altLang="zh-CN" sz="1300" b="1" dirty="0" smtClean="0">
                <a:solidFill>
                  <a:srgbClr val="7F7F7F"/>
                </a:solidFill>
                <a:latin typeface="Calibri" pitchFamily="34" charset="0"/>
              </a:rPr>
              <a:t>AMD/Intel X130e:  </a:t>
            </a:r>
            <a:r>
              <a:rPr lang="en-US" altLang="zh-CN" sz="1300" dirty="0" smtClean="0">
                <a:solidFill>
                  <a:srgbClr val="7F7F7F"/>
                </a:solidFill>
                <a:latin typeface="Calibri" pitchFamily="34" charset="0"/>
              </a:rPr>
              <a:t>ANZ, WE, NA, LAS</a:t>
            </a:r>
            <a:endParaRPr lang="en-US" altLang="zh-CN" sz="1300" dirty="0">
              <a:solidFill>
                <a:srgbClr val="7F7F7F"/>
              </a:solidFill>
              <a:latin typeface="Calibri" pitchFamily="34" charset="0"/>
            </a:endParaRPr>
          </a:p>
        </p:txBody>
      </p:sp>
      <p:sp>
        <p:nvSpPr>
          <p:cNvPr id="61" name="Text Box 318"/>
          <p:cNvSpPr txBox="1">
            <a:spLocks noChangeArrowheads="1"/>
          </p:cNvSpPr>
          <p:nvPr/>
        </p:nvSpPr>
        <p:spPr bwMode="auto">
          <a:xfrm>
            <a:off x="3885538" y="3131932"/>
            <a:ext cx="2412372" cy="328295"/>
          </a:xfrm>
          <a:prstGeom prst="rect">
            <a:avLst/>
          </a:prstGeom>
          <a:noFill/>
          <a:ln w="9525">
            <a:noFill/>
            <a:miter lim="800000"/>
            <a:headEnd/>
            <a:tailEnd/>
          </a:ln>
          <a:effectLst>
            <a:prstShdw prst="shdw17" dist="17961" dir="2700000">
              <a:schemeClr val="accent1">
                <a:gamma/>
                <a:shade val="60000"/>
                <a:invGamma/>
              </a:schemeClr>
            </a:prstShdw>
          </a:effectLst>
        </p:spPr>
        <p:txBody>
          <a:bodyPr lIns="121809" tIns="60904" rIns="121809" bIns="60904">
            <a:spAutoFit/>
          </a:bodyPr>
          <a:lstStyle/>
          <a:p>
            <a:r>
              <a:rPr lang="en-US" altLang="zh-CN" sz="1300" b="1" dirty="0" smtClean="0">
                <a:solidFill>
                  <a:srgbClr val="7F7F7F"/>
                </a:solidFill>
                <a:latin typeface="Calibri" pitchFamily="34" charset="0"/>
              </a:rPr>
              <a:t>AMD/Intel EOL</a:t>
            </a:r>
            <a:r>
              <a:rPr lang="en-US" altLang="zh-CN" sz="1300" b="1" dirty="0">
                <a:solidFill>
                  <a:srgbClr val="7F7F7F"/>
                </a:solidFill>
                <a:latin typeface="Calibri" pitchFamily="34" charset="0"/>
              </a:rPr>
              <a:t>:  </a:t>
            </a:r>
            <a:r>
              <a:rPr lang="en-US" altLang="zh-CN" sz="1300" dirty="0" smtClean="0">
                <a:solidFill>
                  <a:srgbClr val="7F7F7F"/>
                </a:solidFill>
                <a:latin typeface="Calibri" pitchFamily="34" charset="0"/>
              </a:rPr>
              <a:t>09/12</a:t>
            </a:r>
            <a:endParaRPr lang="en-US" altLang="zh-CN" sz="1300" dirty="0">
              <a:solidFill>
                <a:srgbClr val="7F7F7F"/>
              </a:solidFill>
              <a:latin typeface="Calibri" pitchFamily="34" charset="0"/>
            </a:endParaRPr>
          </a:p>
        </p:txBody>
      </p:sp>
      <p:sp>
        <p:nvSpPr>
          <p:cNvPr id="62" name="Rectangle 308"/>
          <p:cNvSpPr>
            <a:spLocks noChangeArrowheads="1"/>
          </p:cNvSpPr>
          <p:nvPr/>
        </p:nvSpPr>
        <p:spPr bwMode="auto">
          <a:xfrm>
            <a:off x="7294512" y="3193288"/>
            <a:ext cx="4284872" cy="101600"/>
          </a:xfrm>
          <a:prstGeom prst="rect">
            <a:avLst/>
          </a:prstGeom>
          <a:solidFill>
            <a:schemeClr val="tx1"/>
          </a:solidFill>
          <a:ln w="9525">
            <a:noFill/>
            <a:miter lim="800000"/>
            <a:headEnd/>
            <a:tailEnd/>
          </a:ln>
        </p:spPr>
        <p:txBody>
          <a:bodyPr wrap="none" lIns="121809" tIns="60904" rIns="121809" bIns="60904" anchor="ctr"/>
          <a:lstStyle/>
          <a:p>
            <a:endParaRPr lang="zh-CN" altLang="en-US"/>
          </a:p>
        </p:txBody>
      </p:sp>
      <p:sp>
        <p:nvSpPr>
          <p:cNvPr id="63" name="Text Box 317"/>
          <p:cNvSpPr txBox="1">
            <a:spLocks noChangeArrowheads="1"/>
          </p:cNvSpPr>
          <p:nvPr/>
        </p:nvSpPr>
        <p:spPr bwMode="auto">
          <a:xfrm>
            <a:off x="9979452" y="2966614"/>
            <a:ext cx="1135664" cy="32305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lIns="121809" tIns="60904" rIns="121809" bIns="60904">
            <a:spAutoFit/>
          </a:bodyPr>
          <a:lstStyle/>
          <a:p>
            <a:r>
              <a:rPr lang="en-US" altLang="zh-CN" sz="1300" b="1" dirty="0" smtClean="0">
                <a:latin typeface="Calibri" pitchFamily="34" charset="0"/>
              </a:rPr>
              <a:t>X131e:  </a:t>
            </a:r>
            <a:r>
              <a:rPr lang="en-US" altLang="zh-CN" sz="1300" dirty="0">
                <a:latin typeface="Calibri" pitchFamily="34" charset="0"/>
              </a:rPr>
              <a:t>WW </a:t>
            </a:r>
          </a:p>
        </p:txBody>
      </p:sp>
      <p:sp>
        <p:nvSpPr>
          <p:cNvPr id="64" name="Text Box 318"/>
          <p:cNvSpPr txBox="1">
            <a:spLocks noChangeArrowheads="1"/>
          </p:cNvSpPr>
          <p:nvPr/>
        </p:nvSpPr>
        <p:spPr bwMode="auto">
          <a:xfrm>
            <a:off x="7988303" y="3324565"/>
            <a:ext cx="3581401" cy="523107"/>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lIns="121809" tIns="60904" rIns="121809" bIns="60904">
            <a:spAutoFit/>
          </a:bodyPr>
          <a:lstStyle/>
          <a:p>
            <a:pPr algn="r"/>
            <a:r>
              <a:rPr lang="en-US" altLang="zh-CN" sz="1300" b="1" dirty="0" smtClean="0">
                <a:latin typeface="Calibri" pitchFamily="34" charset="0"/>
              </a:rPr>
              <a:t>Intel SS</a:t>
            </a:r>
            <a:r>
              <a:rPr lang="en-US" altLang="zh-CN" sz="1300" b="1" dirty="0">
                <a:latin typeface="Calibri" pitchFamily="34" charset="0"/>
              </a:rPr>
              <a:t>: </a:t>
            </a:r>
            <a:r>
              <a:rPr lang="en-US" altLang="zh-CN" sz="1300" dirty="0" smtClean="0">
                <a:latin typeface="Calibri" pitchFamily="34" charset="0"/>
              </a:rPr>
              <a:t>May 25, 2012 – </a:t>
            </a:r>
            <a:r>
              <a:rPr lang="en-US" altLang="zh-CN" sz="1300" b="1" dirty="0" smtClean="0">
                <a:latin typeface="Calibri" pitchFamily="34" charset="0"/>
              </a:rPr>
              <a:t>EOL:</a:t>
            </a:r>
            <a:r>
              <a:rPr lang="en-US" altLang="zh-CN" sz="1300" dirty="0" smtClean="0">
                <a:latin typeface="Calibri" pitchFamily="34" charset="0"/>
              </a:rPr>
              <a:t> September 2013</a:t>
            </a:r>
          </a:p>
          <a:p>
            <a:pPr algn="r"/>
            <a:r>
              <a:rPr lang="en-US" altLang="zh-CN" sz="1300" b="1" dirty="0" smtClean="0">
                <a:latin typeface="Calibri" pitchFamily="34" charset="0"/>
              </a:rPr>
              <a:t>AMD SS:</a:t>
            </a:r>
            <a:r>
              <a:rPr lang="en-US" altLang="zh-CN" sz="1300" dirty="0" smtClean="0">
                <a:latin typeface="Calibri" pitchFamily="34" charset="0"/>
              </a:rPr>
              <a:t> July 6, 2012 – </a:t>
            </a:r>
            <a:r>
              <a:rPr lang="en-US" altLang="zh-CN" sz="1300" b="1" dirty="0" smtClean="0">
                <a:latin typeface="Calibri" pitchFamily="34" charset="0"/>
              </a:rPr>
              <a:t>EOL:</a:t>
            </a:r>
            <a:r>
              <a:rPr lang="en-US" altLang="zh-CN" sz="1300" dirty="0" smtClean="0">
                <a:latin typeface="Calibri" pitchFamily="34" charset="0"/>
              </a:rPr>
              <a:t> September 2013</a:t>
            </a:r>
            <a:endParaRPr lang="en-US" altLang="zh-CN" sz="1300" dirty="0">
              <a:latin typeface="Calibri" pitchFamily="34" charset="0"/>
            </a:endParaRPr>
          </a:p>
        </p:txBody>
      </p:sp>
      <p:sp>
        <p:nvSpPr>
          <p:cNvPr id="65" name="Rectangle 61"/>
          <p:cNvSpPr>
            <a:spLocks noChangeArrowheads="1"/>
          </p:cNvSpPr>
          <p:nvPr/>
        </p:nvSpPr>
        <p:spPr bwMode="auto">
          <a:xfrm>
            <a:off x="3935122" y="3091695"/>
            <a:ext cx="5848268" cy="100759"/>
          </a:xfrm>
          <a:prstGeom prst="rect">
            <a:avLst/>
          </a:prstGeom>
          <a:solidFill>
            <a:srgbClr val="808080"/>
          </a:solidFill>
          <a:ln w="9525">
            <a:noFill/>
            <a:miter lim="800000"/>
            <a:headEnd/>
            <a:tailEnd/>
          </a:ln>
        </p:spPr>
        <p:txBody>
          <a:bodyPr wrap="none" lIns="121809" tIns="60904" rIns="121809" bIns="60904" anchor="ctr"/>
          <a:lstStyle/>
          <a:p>
            <a:endParaRPr lang="zh-CN" altLang="en-US"/>
          </a:p>
        </p:txBody>
      </p:sp>
      <p:grpSp>
        <p:nvGrpSpPr>
          <p:cNvPr id="3" name="Group 53"/>
          <p:cNvGrpSpPr/>
          <p:nvPr/>
        </p:nvGrpSpPr>
        <p:grpSpPr>
          <a:xfrm>
            <a:off x="304724" y="1397003"/>
            <a:ext cx="2282227" cy="1013883"/>
            <a:chOff x="252000" y="1125538"/>
            <a:chExt cx="1712117" cy="760412"/>
          </a:xfrm>
        </p:grpSpPr>
        <p:grpSp>
          <p:nvGrpSpPr>
            <p:cNvPr id="4" name="Group 39"/>
            <p:cNvGrpSpPr/>
            <p:nvPr/>
          </p:nvGrpSpPr>
          <p:grpSpPr>
            <a:xfrm>
              <a:off x="252000" y="1125538"/>
              <a:ext cx="1712117" cy="760412"/>
              <a:chOff x="328200" y="1125538"/>
              <a:chExt cx="1712117" cy="760412"/>
            </a:xfrm>
          </p:grpSpPr>
          <p:sp>
            <p:nvSpPr>
              <p:cNvPr id="85" name="Text Box 267"/>
              <p:cNvSpPr txBox="1">
                <a:spLocks noChangeArrowheads="1"/>
              </p:cNvSpPr>
              <p:nvPr/>
            </p:nvSpPr>
            <p:spPr bwMode="auto">
              <a:xfrm>
                <a:off x="609600" y="1152525"/>
                <a:ext cx="1430717" cy="20774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altLang="zh-CN" sz="1200" dirty="0">
                    <a:latin typeface="Calibri" pitchFamily="34" charset="0"/>
                  </a:rPr>
                  <a:t>Current / Previous Products</a:t>
                </a:r>
              </a:p>
            </p:txBody>
          </p:sp>
          <p:grpSp>
            <p:nvGrpSpPr>
              <p:cNvPr id="5" name="Group 45"/>
              <p:cNvGrpSpPr/>
              <p:nvPr/>
            </p:nvGrpSpPr>
            <p:grpSpPr>
              <a:xfrm>
                <a:off x="328200" y="1125538"/>
                <a:ext cx="1676400" cy="760412"/>
                <a:chOff x="328200" y="1125538"/>
                <a:chExt cx="1676400" cy="760412"/>
              </a:xfrm>
            </p:grpSpPr>
            <p:sp>
              <p:nvSpPr>
                <p:cNvPr id="87" name="Rectangle 268"/>
                <p:cNvSpPr>
                  <a:spLocks noChangeArrowheads="1"/>
                </p:cNvSpPr>
                <p:nvPr/>
              </p:nvSpPr>
              <p:spPr bwMode="auto">
                <a:xfrm>
                  <a:off x="457200" y="1368425"/>
                  <a:ext cx="76200" cy="76200"/>
                </a:xfrm>
                <a:prstGeom prst="rect">
                  <a:avLst/>
                </a:prstGeom>
                <a:solidFill>
                  <a:schemeClr val="tx1"/>
                </a:solidFill>
                <a:ln w="9525">
                  <a:noFill/>
                  <a:miter lim="800000"/>
                  <a:headEnd/>
                  <a:tailEnd/>
                </a:ln>
              </p:spPr>
              <p:txBody>
                <a:bodyPr wrap="none" anchor="ctr"/>
                <a:lstStyle/>
                <a:p>
                  <a:endParaRPr lang="zh-CN" altLang="en-US"/>
                </a:p>
              </p:txBody>
            </p:sp>
            <p:sp>
              <p:nvSpPr>
                <p:cNvPr id="88" name="Rectangle 269"/>
                <p:cNvSpPr>
                  <a:spLocks noChangeArrowheads="1"/>
                </p:cNvSpPr>
                <p:nvPr/>
              </p:nvSpPr>
              <p:spPr bwMode="auto">
                <a:xfrm>
                  <a:off x="457200" y="1216025"/>
                  <a:ext cx="76200" cy="76200"/>
                </a:xfrm>
                <a:prstGeom prst="rect">
                  <a:avLst/>
                </a:prstGeom>
                <a:solidFill>
                  <a:srgbClr val="7F7F7F"/>
                </a:solidFill>
                <a:ln w="9525">
                  <a:noFill/>
                  <a:miter lim="800000"/>
                  <a:headEnd/>
                  <a:tailEnd/>
                </a:ln>
              </p:spPr>
              <p:txBody>
                <a:bodyPr wrap="none" anchor="ctr"/>
                <a:lstStyle/>
                <a:p>
                  <a:endParaRPr lang="zh-CN" altLang="en-US"/>
                </a:p>
              </p:txBody>
            </p:sp>
            <p:sp>
              <p:nvSpPr>
                <p:cNvPr id="89" name="Rectangle 270"/>
                <p:cNvSpPr>
                  <a:spLocks noChangeArrowheads="1"/>
                </p:cNvSpPr>
                <p:nvPr/>
              </p:nvSpPr>
              <p:spPr bwMode="auto">
                <a:xfrm>
                  <a:off x="457200" y="1520825"/>
                  <a:ext cx="76200" cy="76200"/>
                </a:xfrm>
                <a:prstGeom prst="rect">
                  <a:avLst/>
                </a:prstGeom>
                <a:solidFill>
                  <a:schemeClr val="hlink"/>
                </a:solidFill>
                <a:ln w="9525">
                  <a:noFill/>
                  <a:miter lim="800000"/>
                  <a:headEnd/>
                  <a:tailEnd/>
                </a:ln>
              </p:spPr>
              <p:txBody>
                <a:bodyPr wrap="none" anchor="ctr"/>
                <a:lstStyle/>
                <a:p>
                  <a:endParaRPr lang="zh-CN" altLang="en-US"/>
                </a:p>
              </p:txBody>
            </p:sp>
            <p:sp>
              <p:nvSpPr>
                <p:cNvPr id="90" name="Text Box 271"/>
                <p:cNvSpPr txBox="1">
                  <a:spLocks noChangeArrowheads="1"/>
                </p:cNvSpPr>
                <p:nvPr/>
              </p:nvSpPr>
              <p:spPr bwMode="auto">
                <a:xfrm>
                  <a:off x="609600" y="1304925"/>
                  <a:ext cx="1351252" cy="20774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altLang="zh-CN" sz="1200" dirty="0">
                      <a:latin typeface="Calibri" pitchFamily="34" charset="0"/>
                    </a:rPr>
                    <a:t>Next Generation Products</a:t>
                  </a:r>
                </a:p>
              </p:txBody>
            </p:sp>
            <p:sp>
              <p:nvSpPr>
                <p:cNvPr id="91" name="Text Box 272"/>
                <p:cNvSpPr txBox="1">
                  <a:spLocks noChangeArrowheads="1"/>
                </p:cNvSpPr>
                <p:nvPr/>
              </p:nvSpPr>
              <p:spPr bwMode="auto">
                <a:xfrm>
                  <a:off x="610711" y="1457325"/>
                  <a:ext cx="1224549" cy="20774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altLang="zh-CN" sz="1200" dirty="0">
                      <a:latin typeface="Calibri" pitchFamily="34" charset="0"/>
                    </a:rPr>
                    <a:t>New Platform Products</a:t>
                  </a:r>
                </a:p>
              </p:txBody>
            </p:sp>
            <p:sp>
              <p:nvSpPr>
                <p:cNvPr id="92" name="Rectangle 273"/>
                <p:cNvSpPr>
                  <a:spLocks noChangeArrowheads="1"/>
                </p:cNvSpPr>
                <p:nvPr/>
              </p:nvSpPr>
              <p:spPr bwMode="auto">
                <a:xfrm>
                  <a:off x="328200" y="1125538"/>
                  <a:ext cx="1676400" cy="760412"/>
                </a:xfrm>
                <a:prstGeom prst="rect">
                  <a:avLst/>
                </a:prstGeom>
                <a:noFill/>
                <a:ln w="9525">
                  <a:solidFill>
                    <a:schemeClr val="tx1"/>
                  </a:solidFill>
                  <a:miter lim="800000"/>
                  <a:headEnd/>
                  <a:tailEnd/>
                </a:ln>
              </p:spPr>
              <p:txBody>
                <a:bodyPr wrap="none" anchor="ctr"/>
                <a:lstStyle/>
                <a:p>
                  <a:endParaRPr lang="zh-CN" altLang="en-US"/>
                </a:p>
              </p:txBody>
            </p:sp>
          </p:grpSp>
        </p:grpSp>
        <p:sp>
          <p:nvSpPr>
            <p:cNvPr id="83" name="Rectangle 270"/>
            <p:cNvSpPr>
              <a:spLocks noChangeArrowheads="1"/>
            </p:cNvSpPr>
            <p:nvPr/>
          </p:nvSpPr>
          <p:spPr bwMode="auto">
            <a:xfrm>
              <a:off x="304800" y="1733550"/>
              <a:ext cx="228600" cy="60325"/>
            </a:xfrm>
            <a:prstGeom prst="rect">
              <a:avLst/>
            </a:prstGeom>
            <a:solidFill>
              <a:schemeClr val="bg1"/>
            </a:solidFill>
            <a:ln w="19050">
              <a:solidFill>
                <a:schemeClr val="tx1"/>
              </a:solidFill>
              <a:prstDash val="dash"/>
              <a:miter lim="800000"/>
              <a:headEnd/>
              <a:tailEnd/>
            </a:ln>
          </p:spPr>
          <p:txBody>
            <a:bodyPr wrap="none" anchor="ctr"/>
            <a:lstStyle/>
            <a:p>
              <a:endParaRPr lang="zh-CN" altLang="en-US"/>
            </a:p>
          </p:txBody>
        </p:sp>
        <p:sp>
          <p:nvSpPr>
            <p:cNvPr id="84" name="Text Box 272"/>
            <p:cNvSpPr txBox="1">
              <a:spLocks noChangeArrowheads="1"/>
            </p:cNvSpPr>
            <p:nvPr/>
          </p:nvSpPr>
          <p:spPr bwMode="auto">
            <a:xfrm>
              <a:off x="533400" y="1655118"/>
              <a:ext cx="794463" cy="207749"/>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en-US" altLang="zh-CN" sz="1200" dirty="0">
                  <a:latin typeface="Calibri" pitchFamily="34" charset="0"/>
                </a:rPr>
                <a:t> TBD Products</a:t>
              </a:r>
            </a:p>
          </p:txBody>
        </p:sp>
      </p:grpSp>
      <p:pic>
        <p:nvPicPr>
          <p:cNvPr id="25" name="Picture 14" descr="C:\Documents and Settings\dharris\My Documents\Education\2-Journey\images\ThinkPad-X130e-laptop-rock-solid-black.png"/>
          <p:cNvPicPr>
            <a:picLocks noChangeAspect="1" noChangeArrowheads="1"/>
          </p:cNvPicPr>
          <p:nvPr/>
        </p:nvPicPr>
        <p:blipFill>
          <a:blip r:embed="rId2" cstate="email"/>
          <a:srcRect/>
          <a:stretch>
            <a:fillRect/>
          </a:stretch>
        </p:blipFill>
        <p:spPr bwMode="auto">
          <a:xfrm>
            <a:off x="406401" y="2955841"/>
            <a:ext cx="1864802" cy="2886165"/>
          </a:xfrm>
          <a:prstGeom prst="rect">
            <a:avLst/>
          </a:prstGeom>
          <a:noFill/>
          <a:ln w="9525">
            <a:noFill/>
            <a:miter lim="800000"/>
            <a:headEnd/>
            <a:tailEnd/>
          </a:ln>
        </p:spPr>
      </p:pic>
      <p:sp>
        <p:nvSpPr>
          <p:cNvPr id="26" name="Rectangle 308"/>
          <p:cNvSpPr>
            <a:spLocks noChangeArrowheads="1"/>
          </p:cNvSpPr>
          <p:nvPr/>
        </p:nvSpPr>
        <p:spPr bwMode="auto">
          <a:xfrm>
            <a:off x="8126163" y="3291894"/>
            <a:ext cx="3456655" cy="101600"/>
          </a:xfrm>
          <a:prstGeom prst="rect">
            <a:avLst/>
          </a:prstGeom>
          <a:solidFill>
            <a:schemeClr val="tx1"/>
          </a:solidFill>
          <a:ln w="9525">
            <a:noFill/>
            <a:miter lim="800000"/>
            <a:headEnd/>
            <a:tailEnd/>
          </a:ln>
        </p:spPr>
        <p:txBody>
          <a:bodyPr wrap="none" lIns="121809" tIns="60904" rIns="121809" bIns="60904" anchor="ctr"/>
          <a:lstStyle/>
          <a:p>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1049449418"/>
              </p:ext>
            </p:extLst>
          </p:nvPr>
        </p:nvGraphicFramePr>
        <p:xfrm>
          <a:off x="468763" y="1204208"/>
          <a:ext cx="9631680" cy="5665496"/>
        </p:xfrm>
        <a:graphic>
          <a:graphicData uri="http://schemas.openxmlformats.org/drawingml/2006/table">
            <a:tbl>
              <a:tblPr firstRow="1" bandRow="1">
                <a:tableStyleId>{5C22544A-7EE6-4342-B048-85BDC9FD1C3A}</a:tableStyleId>
              </a:tblPr>
              <a:tblGrid>
                <a:gridCol w="1608904"/>
                <a:gridCol w="3206936"/>
                <a:gridCol w="1736308"/>
                <a:gridCol w="3079532"/>
              </a:tblGrid>
              <a:tr h="263921">
                <a:tc gridSpan="2">
                  <a:txBody>
                    <a:bodyPr/>
                    <a:lstStyle/>
                    <a:p>
                      <a:pPr algn="ctr"/>
                      <a:r>
                        <a:rPr lang="en-US" dirty="0" smtClean="0"/>
                        <a:t>2011</a:t>
                      </a:r>
                      <a:endParaRPr lang="en-US" dirty="0"/>
                    </a:p>
                  </a:txBody>
                  <a:tcPr/>
                </a:tc>
                <a:tc hMerge="1">
                  <a:txBody>
                    <a:bodyPr/>
                    <a:lstStyle/>
                    <a:p>
                      <a:endParaRPr lang="en-US" dirty="0"/>
                    </a:p>
                  </a:txBody>
                  <a:tcPr/>
                </a:tc>
                <a:tc gridSpan="2">
                  <a:txBody>
                    <a:bodyPr/>
                    <a:lstStyle/>
                    <a:p>
                      <a:pPr algn="ctr"/>
                      <a:r>
                        <a:rPr lang="en-US" dirty="0" smtClean="0"/>
                        <a:t>2012</a:t>
                      </a:r>
                      <a:endParaRPr lang="en-US" dirty="0"/>
                    </a:p>
                  </a:txBody>
                  <a:tcPr/>
                </a:tc>
                <a:tc hMerge="1">
                  <a:txBody>
                    <a:bodyPr/>
                    <a:lstStyle/>
                    <a:p>
                      <a:endParaRPr lang="en-US" dirty="0"/>
                    </a:p>
                  </a:txBody>
                  <a:tcPr/>
                </a:tc>
              </a:tr>
              <a:tr h="1642136">
                <a:tc>
                  <a:txBody>
                    <a:bodyPr/>
                    <a:lstStyle/>
                    <a:p>
                      <a:pPr algn="ctr" defTabSz="1096963"/>
                      <a:r>
                        <a:rPr lang="en-US" sz="2000" b="0" dirty="0" smtClean="0">
                          <a:solidFill>
                            <a:srgbClr val="000000"/>
                          </a:solidFill>
                          <a:latin typeface="+mn-lt"/>
                          <a:ea typeface="ＭＳ Ｐゴシック" pitchFamily="34" charset="-128"/>
                        </a:rPr>
                        <a:t>X1</a:t>
                      </a:r>
                    </a:p>
                  </a:txBody>
                  <a:tcPr anchor="b"/>
                </a:tc>
                <a:tc>
                  <a:txBody>
                    <a:bodyPr/>
                    <a:lstStyle/>
                    <a:p>
                      <a:pPr marL="109138" indent="-109138">
                        <a:spcBef>
                          <a:spcPct val="20000"/>
                        </a:spcBef>
                        <a:buFont typeface="Arial" pitchFamily="34" charset="0"/>
                        <a:buChar char="•"/>
                      </a:pPr>
                      <a:r>
                        <a:rPr lang="en-US" sz="1200" dirty="0" smtClean="0">
                          <a:solidFill>
                            <a:schemeClr val="tx1"/>
                          </a:solidFill>
                          <a:latin typeface="Calibri" pitchFamily="34" charset="0"/>
                          <a:cs typeface="Calibri" pitchFamily="34" charset="0"/>
                        </a:rPr>
                        <a:t>Intel 2</a:t>
                      </a:r>
                      <a:r>
                        <a:rPr lang="en-US" sz="1200" baseline="30000" dirty="0" smtClean="0">
                          <a:solidFill>
                            <a:schemeClr val="tx1"/>
                          </a:solidFill>
                          <a:latin typeface="Calibri" pitchFamily="34" charset="0"/>
                          <a:cs typeface="Calibri" pitchFamily="34" charset="0"/>
                        </a:rPr>
                        <a:t>nd</a:t>
                      </a:r>
                      <a:r>
                        <a:rPr lang="en-US" sz="1200" baseline="0" dirty="0" smtClean="0">
                          <a:solidFill>
                            <a:schemeClr val="tx1"/>
                          </a:solidFill>
                          <a:latin typeface="Calibri" pitchFamily="34" charset="0"/>
                          <a:cs typeface="Calibri" pitchFamily="34" charset="0"/>
                        </a:rPr>
                        <a:t> Gen Core i </a:t>
                      </a:r>
                      <a:r>
                        <a:rPr lang="en-US" sz="1200" dirty="0" smtClean="0">
                          <a:solidFill>
                            <a:schemeClr val="tx1"/>
                          </a:solidFill>
                          <a:latin typeface="Calibri" pitchFamily="34" charset="0"/>
                          <a:cs typeface="Calibri" pitchFamily="34" charset="0"/>
                        </a:rPr>
                        <a:t>SV CPUs</a:t>
                      </a:r>
                    </a:p>
                    <a:p>
                      <a:pPr marL="109138" indent="-109138">
                        <a:spcBef>
                          <a:spcPct val="20000"/>
                        </a:spcBef>
                        <a:buFont typeface="Arial" pitchFamily="34" charset="0"/>
                        <a:buChar char="•"/>
                      </a:pPr>
                      <a:r>
                        <a:rPr lang="en-US" sz="1200" dirty="0" smtClean="0">
                          <a:solidFill>
                            <a:schemeClr val="tx1"/>
                          </a:solidFill>
                          <a:latin typeface="Calibri" pitchFamily="34" charset="0"/>
                          <a:cs typeface="Calibri" pitchFamily="34" charset="0"/>
                        </a:rPr>
                        <a:t>Premium HD Glossy IPS Panel (350</a:t>
                      </a:r>
                      <a:r>
                        <a:rPr lang="en-US" sz="1200" baseline="0" dirty="0" smtClean="0">
                          <a:solidFill>
                            <a:schemeClr val="tx1"/>
                          </a:solidFill>
                          <a:latin typeface="Calibri" pitchFamily="34" charset="0"/>
                          <a:cs typeface="Calibri" pitchFamily="34" charset="0"/>
                        </a:rPr>
                        <a:t> nit)</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Weight: 3lbs</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16mm – 21mm thin</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Up to 5 hrs battery life</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Rapidcharge Technology</a:t>
                      </a:r>
                    </a:p>
                    <a:p>
                      <a:pPr marL="109138" indent="-109138">
                        <a:spcBef>
                          <a:spcPct val="20000"/>
                        </a:spcBef>
                        <a:buFont typeface="Arial" pitchFamily="34" charset="0"/>
                        <a:buChar char="•"/>
                      </a:pPr>
                      <a:endParaRPr lang="en-US" sz="1200" baseline="0" dirty="0" smtClean="0">
                        <a:solidFill>
                          <a:schemeClr val="tx1"/>
                        </a:solidFill>
                        <a:latin typeface="Calibri" pitchFamily="34" charset="0"/>
                        <a:cs typeface="Calibri" pitchFamily="34" charset="0"/>
                      </a:endParaRPr>
                    </a:p>
                  </a:txBody>
                  <a:tcPr/>
                </a:tc>
                <a:tc>
                  <a:txBody>
                    <a:bodyPr/>
                    <a:lstStyle/>
                    <a:p>
                      <a:pPr algn="ctr" defTabSz="1096963"/>
                      <a:r>
                        <a:rPr lang="en-US" sz="2000" b="0" dirty="0" smtClean="0">
                          <a:solidFill>
                            <a:srgbClr val="000000"/>
                          </a:solidFill>
                          <a:latin typeface="+mn-lt"/>
                          <a:ea typeface="ＭＳ Ｐゴシック" pitchFamily="34" charset="-128"/>
                        </a:rPr>
                        <a:t>X1</a:t>
                      </a:r>
                      <a:r>
                        <a:rPr lang="en-US" sz="2000" b="0" baseline="0" dirty="0" smtClean="0">
                          <a:solidFill>
                            <a:srgbClr val="000000"/>
                          </a:solidFill>
                          <a:latin typeface="+mn-lt"/>
                          <a:ea typeface="ＭＳ Ｐゴシック" pitchFamily="34" charset="-128"/>
                        </a:rPr>
                        <a:t> Carbon</a:t>
                      </a:r>
                      <a:endParaRPr lang="en-US" sz="2000" b="0" dirty="0" smtClean="0">
                        <a:solidFill>
                          <a:srgbClr val="000000"/>
                        </a:solidFill>
                        <a:latin typeface="+mn-lt"/>
                        <a:ea typeface="ＭＳ Ｐゴシック" pitchFamily="34" charset="-128"/>
                      </a:endParaRPr>
                    </a:p>
                  </a:txBody>
                  <a:tcPr anchor="b"/>
                </a:tc>
                <a:tc>
                  <a:txBody>
                    <a:bodyPr/>
                    <a:lstStyle/>
                    <a:p>
                      <a:pPr marL="109138" indent="-109138">
                        <a:spcBef>
                          <a:spcPct val="20000"/>
                        </a:spcBef>
                        <a:buFont typeface="Arial" pitchFamily="34" charset="0"/>
                        <a:buChar char="•"/>
                      </a:pPr>
                      <a:r>
                        <a:rPr lang="en-US" sz="1200" dirty="0" smtClean="0">
                          <a:solidFill>
                            <a:schemeClr val="tx1"/>
                          </a:solidFill>
                          <a:latin typeface="Calibri" pitchFamily="34" charset="0"/>
                          <a:cs typeface="Calibri" pitchFamily="34" charset="0"/>
                        </a:rPr>
                        <a:t>Intel 3</a:t>
                      </a:r>
                      <a:r>
                        <a:rPr lang="en-US" sz="1200" baseline="30000" dirty="0" smtClean="0">
                          <a:solidFill>
                            <a:schemeClr val="tx1"/>
                          </a:solidFill>
                          <a:latin typeface="Calibri" pitchFamily="34" charset="0"/>
                          <a:cs typeface="Calibri" pitchFamily="34" charset="0"/>
                        </a:rPr>
                        <a:t>rd</a:t>
                      </a:r>
                      <a:r>
                        <a:rPr lang="en-US" sz="1200" dirty="0" smtClean="0">
                          <a:solidFill>
                            <a:schemeClr val="tx1"/>
                          </a:solidFill>
                          <a:latin typeface="Calibri" pitchFamily="34" charset="0"/>
                          <a:cs typeface="Calibri" pitchFamily="34" charset="0"/>
                        </a:rPr>
                        <a:t> Gen Core i</a:t>
                      </a:r>
                      <a:r>
                        <a:rPr lang="en-US" sz="1200" baseline="0" dirty="0" smtClean="0">
                          <a:solidFill>
                            <a:schemeClr val="tx1"/>
                          </a:solidFill>
                          <a:latin typeface="Calibri" pitchFamily="34" charset="0"/>
                          <a:cs typeface="Calibri" pitchFamily="34" charset="0"/>
                        </a:rPr>
                        <a:t> </a:t>
                      </a:r>
                      <a:r>
                        <a:rPr lang="en-US" sz="1200" dirty="0" smtClean="0">
                          <a:solidFill>
                            <a:schemeClr val="tx1"/>
                          </a:solidFill>
                          <a:latin typeface="Calibri" pitchFamily="34" charset="0"/>
                          <a:cs typeface="Calibri" pitchFamily="34" charset="0"/>
                        </a:rPr>
                        <a:t>LV</a:t>
                      </a:r>
                      <a:r>
                        <a:rPr lang="en-US" sz="1200" baseline="0" dirty="0" smtClean="0">
                          <a:solidFill>
                            <a:schemeClr val="tx1"/>
                          </a:solidFill>
                          <a:latin typeface="Calibri" pitchFamily="34" charset="0"/>
                          <a:cs typeface="Calibri" pitchFamily="34" charset="0"/>
                        </a:rPr>
                        <a:t> CPUs</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14” HD+ Anti-GlareWide-Viewing (300 nit)</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Weight: 3lbs</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18 mm thin</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Up to 6.5 hrs battery life (preliminary)</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Rapidcharge Technology</a:t>
                      </a:r>
                    </a:p>
                    <a:p>
                      <a:pPr marL="109138" indent="-109138">
                        <a:spcBef>
                          <a:spcPct val="20000"/>
                        </a:spcBef>
                        <a:buFont typeface="Arial" pitchFamily="34" charset="0"/>
                        <a:buChar char="•"/>
                      </a:pPr>
                      <a:r>
                        <a:rPr lang="en-US" sz="1200" baseline="0" dirty="0" smtClean="0">
                          <a:solidFill>
                            <a:schemeClr val="tx1"/>
                          </a:solidFill>
                          <a:latin typeface="Calibri" pitchFamily="34" charset="0"/>
                          <a:cs typeface="Calibri" pitchFamily="34" charset="0"/>
                        </a:rPr>
                        <a:t>Carbon Fiber roll cage</a:t>
                      </a:r>
                      <a:endParaRPr lang="en-US" sz="1200" dirty="0" smtClean="0">
                        <a:solidFill>
                          <a:schemeClr val="tx1"/>
                        </a:solidFill>
                        <a:latin typeface="Calibri" pitchFamily="34" charset="0"/>
                        <a:cs typeface="Calibri" pitchFamily="34" charset="0"/>
                      </a:endParaRPr>
                    </a:p>
                  </a:txBody>
                  <a:tcPr/>
                </a:tc>
              </a:tr>
              <a:tr h="1566672">
                <a:tc>
                  <a:txBody>
                    <a:bodyPr/>
                    <a:lstStyle/>
                    <a:p>
                      <a:pPr algn="ctr" defTabSz="1096963"/>
                      <a:r>
                        <a:rPr lang="en-US" sz="2000" b="0" dirty="0" smtClean="0">
                          <a:solidFill>
                            <a:srgbClr val="000000"/>
                          </a:solidFill>
                          <a:latin typeface="+mn-lt"/>
                          <a:ea typeface="ＭＳ Ｐゴシック" pitchFamily="34" charset="-128"/>
                        </a:rPr>
                        <a:t>X220</a:t>
                      </a:r>
                    </a:p>
                  </a:txBody>
                  <a:tcPr anchor="b"/>
                </a:tc>
                <a:tc>
                  <a:txBody>
                    <a:bodyPr/>
                    <a:lstStyle/>
                    <a:p>
                      <a:pPr marL="109138" indent="-109138">
                        <a:spcBef>
                          <a:spcPct val="20000"/>
                        </a:spcBef>
                        <a:buFont typeface="Arial" pitchFamily="34" charset="0"/>
                        <a:buChar char="•"/>
                      </a:pPr>
                      <a:r>
                        <a:rPr lang="en-US" sz="1200" b="0" dirty="0" smtClean="0">
                          <a:solidFill>
                            <a:schemeClr val="tx1"/>
                          </a:solidFill>
                          <a:latin typeface="Calibri" pitchFamily="34" charset="0"/>
                          <a:ea typeface="ＭＳ Ｐゴシック" pitchFamily="34" charset="-128"/>
                          <a:cs typeface="Calibri" pitchFamily="34" charset="0"/>
                        </a:rPr>
                        <a:t>Intel</a:t>
                      </a:r>
                      <a:r>
                        <a:rPr lang="en-US" sz="1200" b="0" baseline="0" dirty="0" smtClean="0">
                          <a:solidFill>
                            <a:schemeClr val="tx1"/>
                          </a:solidFill>
                          <a:latin typeface="Calibri" pitchFamily="34" charset="0"/>
                          <a:ea typeface="ＭＳ Ｐゴシック" pitchFamily="34" charset="-128"/>
                          <a:cs typeface="Calibri" pitchFamily="34" charset="0"/>
                        </a:rPr>
                        <a:t> 2</a:t>
                      </a:r>
                      <a:r>
                        <a:rPr lang="en-US" sz="1200" b="0" baseline="30000" dirty="0" smtClean="0">
                          <a:solidFill>
                            <a:schemeClr val="tx1"/>
                          </a:solidFill>
                          <a:latin typeface="Calibri" pitchFamily="34" charset="0"/>
                          <a:ea typeface="ＭＳ Ｐゴシック" pitchFamily="34" charset="-128"/>
                          <a:cs typeface="Calibri" pitchFamily="34" charset="0"/>
                        </a:rPr>
                        <a:t>nd</a:t>
                      </a:r>
                      <a:r>
                        <a:rPr lang="en-US" sz="1200" b="0" baseline="0" dirty="0" smtClean="0">
                          <a:solidFill>
                            <a:schemeClr val="tx1"/>
                          </a:solidFill>
                          <a:latin typeface="Calibri" pitchFamily="34" charset="0"/>
                          <a:ea typeface="ＭＳ Ｐゴシック" pitchFamily="34" charset="-128"/>
                          <a:cs typeface="Calibri" pitchFamily="34" charset="0"/>
                        </a:rPr>
                        <a:t> Gen Core i SV CPUs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Premium IPS Panel (300 nit)</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Starting at 2.96 lbs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Up to 24 hrs of battery life w/ external slice</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USB3.0 standard on select configurations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New latchless hinge-closure design</a:t>
                      </a:r>
                      <a:endParaRPr lang="en-US" sz="1200" b="0" dirty="0" smtClean="0">
                        <a:solidFill>
                          <a:schemeClr val="tx1"/>
                        </a:solidFill>
                        <a:latin typeface="Calibri" pitchFamily="34" charset="0"/>
                        <a:ea typeface="ＭＳ Ｐゴシック" pitchFamily="34" charset="-128"/>
                        <a:cs typeface="Calibri" pitchFamily="34" charset="0"/>
                      </a:endParaRPr>
                    </a:p>
                  </a:txBody>
                  <a:tcPr/>
                </a:tc>
                <a:tc>
                  <a:txBody>
                    <a:bodyPr/>
                    <a:lstStyle/>
                    <a:p>
                      <a:pPr algn="ctr" defTabSz="1096963"/>
                      <a:r>
                        <a:rPr lang="en-US" sz="2000" dirty="0" smtClean="0">
                          <a:solidFill>
                            <a:srgbClr val="000000"/>
                          </a:solidFill>
                          <a:latin typeface="+mn-lt"/>
                          <a:ea typeface="ＭＳ Ｐゴシック" pitchFamily="34" charset="-128"/>
                        </a:rPr>
                        <a:t>X230</a:t>
                      </a:r>
                    </a:p>
                  </a:txBody>
                  <a:tcPr anchor="b"/>
                </a:tc>
                <a:tc>
                  <a:txBody>
                    <a:bodyPr/>
                    <a:lstStyle/>
                    <a:p>
                      <a:pPr marL="109138" indent="-109138">
                        <a:spcBef>
                          <a:spcPct val="20000"/>
                        </a:spcBef>
                        <a:buFont typeface="Arial" pitchFamily="34" charset="0"/>
                        <a:buChar char="•"/>
                      </a:pPr>
                      <a:r>
                        <a:rPr lang="en-US" sz="1200" b="0" dirty="0" smtClean="0">
                          <a:solidFill>
                            <a:schemeClr val="tx1"/>
                          </a:solidFill>
                          <a:latin typeface="Calibri" pitchFamily="34" charset="0"/>
                          <a:ea typeface="ＭＳ Ｐゴシック" pitchFamily="34" charset="-128"/>
                          <a:cs typeface="Calibri" pitchFamily="34" charset="0"/>
                        </a:rPr>
                        <a:t>Intel</a:t>
                      </a:r>
                      <a:r>
                        <a:rPr lang="en-US" sz="1200" b="0" baseline="0" dirty="0" smtClean="0">
                          <a:solidFill>
                            <a:schemeClr val="tx1"/>
                          </a:solidFill>
                          <a:latin typeface="Calibri" pitchFamily="34" charset="0"/>
                          <a:ea typeface="ＭＳ Ｐゴシック" pitchFamily="34" charset="-128"/>
                          <a:cs typeface="Calibri" pitchFamily="34" charset="0"/>
                        </a:rPr>
                        <a:t> 2</a:t>
                      </a:r>
                      <a:r>
                        <a:rPr lang="en-US" sz="1200" b="0" baseline="30000" dirty="0" smtClean="0">
                          <a:solidFill>
                            <a:schemeClr val="tx1"/>
                          </a:solidFill>
                          <a:latin typeface="Calibri" pitchFamily="34" charset="0"/>
                          <a:ea typeface="ＭＳ Ｐゴシック" pitchFamily="34" charset="-128"/>
                          <a:cs typeface="Calibri" pitchFamily="34" charset="0"/>
                        </a:rPr>
                        <a:t>nd</a:t>
                      </a:r>
                      <a:r>
                        <a:rPr lang="en-US" sz="1200" b="0" baseline="0" dirty="0" smtClean="0">
                          <a:solidFill>
                            <a:schemeClr val="tx1"/>
                          </a:solidFill>
                          <a:latin typeface="Calibri" pitchFamily="34" charset="0"/>
                          <a:ea typeface="ＭＳ Ｐゴシック" pitchFamily="34" charset="-128"/>
                          <a:cs typeface="Calibri" pitchFamily="34" charset="0"/>
                        </a:rPr>
                        <a:t> Gen Core i SV CPUs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Premium IPS Panel (300 nit)</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Starting at 2.96 lbs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Up to 24 hrs of battery life w/ external slice</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Mini-Display Port and USB3.0 standard on all configurations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New Precision keyboard w/ optional backlight</a:t>
                      </a:r>
                      <a:endParaRPr lang="en-US" sz="1200" b="0" dirty="0" smtClean="0">
                        <a:solidFill>
                          <a:schemeClr val="tx1"/>
                        </a:solidFill>
                        <a:latin typeface="Calibri" pitchFamily="34" charset="0"/>
                        <a:ea typeface="ＭＳ Ｐゴシック" pitchFamily="34" charset="-128"/>
                        <a:cs typeface="Calibri" pitchFamily="34" charset="0"/>
                      </a:endParaRPr>
                    </a:p>
                  </a:txBody>
                  <a:tcPr/>
                </a:tc>
              </a:tr>
              <a:tr h="1566672">
                <a:tc>
                  <a:txBody>
                    <a:bodyPr/>
                    <a:lstStyle/>
                    <a:p>
                      <a:pPr algn="ctr" defTabSz="1096963"/>
                      <a:r>
                        <a:rPr lang="en-US" sz="2000" b="0" dirty="0" smtClean="0">
                          <a:solidFill>
                            <a:srgbClr val="000000"/>
                          </a:solidFill>
                          <a:latin typeface="+mn-lt"/>
                          <a:ea typeface="ＭＳ Ｐゴシック" pitchFamily="34" charset="-128"/>
                        </a:rPr>
                        <a:t>X220T</a:t>
                      </a:r>
                    </a:p>
                  </a:txBody>
                  <a:tcPr anchor="b"/>
                </a:tc>
                <a:tc>
                  <a:txBody>
                    <a:bodyPr/>
                    <a:lstStyle/>
                    <a:p>
                      <a:pPr marL="109138" indent="-109138">
                        <a:spcBef>
                          <a:spcPct val="20000"/>
                        </a:spcBef>
                        <a:buFont typeface="Arial" pitchFamily="34" charset="0"/>
                        <a:buChar char="•"/>
                      </a:pPr>
                      <a:r>
                        <a:rPr lang="en-US" sz="1200" b="0" dirty="0" smtClean="0">
                          <a:solidFill>
                            <a:schemeClr val="tx1"/>
                          </a:solidFill>
                          <a:latin typeface="Calibri" pitchFamily="34" charset="0"/>
                          <a:ea typeface="ＭＳ Ｐゴシック" pitchFamily="34" charset="-128"/>
                          <a:cs typeface="Calibri" pitchFamily="34" charset="0"/>
                        </a:rPr>
                        <a:t>Intel</a:t>
                      </a:r>
                      <a:r>
                        <a:rPr lang="en-US" sz="1200" b="0" baseline="0" dirty="0" smtClean="0">
                          <a:solidFill>
                            <a:schemeClr val="tx1"/>
                          </a:solidFill>
                          <a:latin typeface="Calibri" pitchFamily="34" charset="0"/>
                          <a:ea typeface="ＭＳ Ｐゴシック" pitchFamily="34" charset="-128"/>
                          <a:cs typeface="Calibri" pitchFamily="34" charset="0"/>
                        </a:rPr>
                        <a:t> 2</a:t>
                      </a:r>
                      <a:r>
                        <a:rPr lang="en-US" sz="1200" b="0" baseline="30000" dirty="0" smtClean="0">
                          <a:solidFill>
                            <a:schemeClr val="tx1"/>
                          </a:solidFill>
                          <a:latin typeface="Calibri" pitchFamily="34" charset="0"/>
                          <a:ea typeface="ＭＳ Ｐゴシック" pitchFamily="34" charset="-128"/>
                          <a:cs typeface="Calibri" pitchFamily="34" charset="0"/>
                        </a:rPr>
                        <a:t>nd</a:t>
                      </a:r>
                      <a:r>
                        <a:rPr lang="en-US" sz="1200" b="0" baseline="0" dirty="0" smtClean="0">
                          <a:solidFill>
                            <a:schemeClr val="tx1"/>
                          </a:solidFill>
                          <a:latin typeface="Calibri" pitchFamily="34" charset="0"/>
                          <a:ea typeface="ＭＳ Ｐゴシック" pitchFamily="34" charset="-128"/>
                          <a:cs typeface="Calibri" pitchFamily="34" charset="0"/>
                        </a:rPr>
                        <a:t> Gen Core i SV CPUs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Premium IPS Panel (300 nit)</a:t>
                      </a:r>
                    </a:p>
                    <a:p>
                      <a:pPr marL="109138" marR="0" indent="-109138"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b="0" baseline="0" dirty="0" smtClean="0">
                          <a:solidFill>
                            <a:schemeClr val="tx1"/>
                          </a:solidFill>
                          <a:latin typeface="Calibri" pitchFamily="34" charset="0"/>
                          <a:ea typeface="ＭＳ Ｐゴシック" pitchFamily="34" charset="-128"/>
                          <a:cs typeface="Calibri" pitchFamily="34" charset="0"/>
                        </a:rPr>
                        <a:t>Optional </a:t>
                      </a:r>
                      <a:r>
                        <a:rPr lang="en-US" sz="1200" dirty="0" smtClean="0">
                          <a:latin typeface="Calibri" pitchFamily="34" charset="0"/>
                          <a:cs typeface="Calibri" pitchFamily="34" charset="0"/>
                        </a:rPr>
                        <a:t>Outdoor viewing panel with Corning® Gorilla® Glass</a:t>
                      </a:r>
                      <a:endParaRPr lang="en-US" sz="1200" b="0" baseline="0" dirty="0" smtClean="0">
                        <a:solidFill>
                          <a:schemeClr val="tx1"/>
                        </a:solidFill>
                        <a:latin typeface="Calibri" pitchFamily="34" charset="0"/>
                        <a:ea typeface="ＭＳ Ｐゴシック" pitchFamily="34" charset="-128"/>
                        <a:cs typeface="Calibri" pitchFamily="34" charset="0"/>
                      </a:endParaRP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Starting at 3.67 lbs</a:t>
                      </a:r>
                    </a:p>
                    <a:p>
                      <a:pPr marL="85725" indent="-85725">
                        <a:buFont typeface="Arial" pitchFamily="34" charset="0"/>
                        <a:buChar char="•"/>
                      </a:pPr>
                      <a:r>
                        <a:rPr lang="en-US" sz="1200" dirty="0" smtClean="0">
                          <a:latin typeface="Calibri" pitchFamily="34" charset="0"/>
                          <a:cs typeface="Calibri" pitchFamily="34" charset="0"/>
                        </a:rPr>
                        <a:t>Up to 18 with external battery back</a:t>
                      </a:r>
                    </a:p>
                    <a:p>
                      <a:pPr marL="85725" indent="-85725">
                        <a:buFont typeface="Arial" pitchFamily="34" charset="0"/>
                        <a:buChar char="•"/>
                      </a:pPr>
                      <a:r>
                        <a:rPr lang="en-US" sz="1200" dirty="0" smtClean="0">
                          <a:latin typeface="Calibri" pitchFamily="34" charset="0"/>
                          <a:cs typeface="Calibri" pitchFamily="34" charset="0"/>
                        </a:rPr>
                        <a:t>No USB 3.0 support</a:t>
                      </a:r>
                    </a:p>
                  </a:txBody>
                  <a:tcPr/>
                </a:tc>
                <a:tc>
                  <a:txBody>
                    <a:bodyPr/>
                    <a:lstStyle/>
                    <a:p>
                      <a:pPr algn="ctr" defTabSz="1096963"/>
                      <a:r>
                        <a:rPr lang="en-US" sz="2000" b="0" dirty="0" smtClean="0">
                          <a:solidFill>
                            <a:srgbClr val="000000"/>
                          </a:solidFill>
                          <a:latin typeface="+mn-lt"/>
                          <a:ea typeface="ＭＳ Ｐゴシック" pitchFamily="34" charset="-128"/>
                        </a:rPr>
                        <a:t>X230T</a:t>
                      </a:r>
                      <a:endParaRPr lang="en-US" sz="1600" dirty="0" smtClean="0">
                        <a:solidFill>
                          <a:srgbClr val="000000"/>
                        </a:solidFill>
                        <a:latin typeface="+mn-lt"/>
                        <a:ea typeface="ＭＳ Ｐゴシック" pitchFamily="34" charset="-128"/>
                      </a:endParaRPr>
                    </a:p>
                  </a:txBody>
                  <a:tcPr anchor="b"/>
                </a:tc>
                <a:tc>
                  <a:txBody>
                    <a:bodyPr/>
                    <a:lstStyle/>
                    <a:p>
                      <a:pPr marL="109138" indent="-109138">
                        <a:spcBef>
                          <a:spcPct val="20000"/>
                        </a:spcBef>
                        <a:buFont typeface="Arial" pitchFamily="34" charset="0"/>
                        <a:buChar char="•"/>
                      </a:pPr>
                      <a:r>
                        <a:rPr lang="en-US" sz="1200" b="0" dirty="0" smtClean="0">
                          <a:solidFill>
                            <a:schemeClr val="tx1"/>
                          </a:solidFill>
                          <a:latin typeface="Calibri" pitchFamily="34" charset="0"/>
                          <a:ea typeface="ＭＳ Ｐゴシック" pitchFamily="34" charset="-128"/>
                          <a:cs typeface="Calibri" pitchFamily="34" charset="0"/>
                        </a:rPr>
                        <a:t>Intel</a:t>
                      </a:r>
                      <a:r>
                        <a:rPr lang="en-US" sz="1200" b="0" baseline="0" dirty="0" smtClean="0">
                          <a:solidFill>
                            <a:schemeClr val="tx1"/>
                          </a:solidFill>
                          <a:latin typeface="Calibri" pitchFamily="34" charset="0"/>
                          <a:ea typeface="ＭＳ Ｐゴシック" pitchFamily="34" charset="-128"/>
                          <a:cs typeface="Calibri" pitchFamily="34" charset="0"/>
                        </a:rPr>
                        <a:t> 2</a:t>
                      </a:r>
                      <a:r>
                        <a:rPr lang="en-US" sz="1200" b="0" baseline="30000" dirty="0" smtClean="0">
                          <a:solidFill>
                            <a:schemeClr val="tx1"/>
                          </a:solidFill>
                          <a:latin typeface="Calibri" pitchFamily="34" charset="0"/>
                          <a:ea typeface="ＭＳ Ｐゴシック" pitchFamily="34" charset="-128"/>
                          <a:cs typeface="Calibri" pitchFamily="34" charset="0"/>
                        </a:rPr>
                        <a:t>nd</a:t>
                      </a:r>
                      <a:r>
                        <a:rPr lang="en-US" sz="1200" b="0" baseline="0" dirty="0" smtClean="0">
                          <a:solidFill>
                            <a:schemeClr val="tx1"/>
                          </a:solidFill>
                          <a:latin typeface="Calibri" pitchFamily="34" charset="0"/>
                          <a:ea typeface="ＭＳ Ｐゴシック" pitchFamily="34" charset="-128"/>
                          <a:cs typeface="Calibri" pitchFamily="34" charset="0"/>
                        </a:rPr>
                        <a:t> Gen Core i SV CPUs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Premium IPS Panel (300 nit)</a:t>
                      </a:r>
                    </a:p>
                    <a:p>
                      <a:pPr marL="109138" marR="0" indent="-109138"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b="0" baseline="0" dirty="0" smtClean="0">
                          <a:solidFill>
                            <a:schemeClr val="tx1"/>
                          </a:solidFill>
                          <a:latin typeface="Calibri" pitchFamily="34" charset="0"/>
                          <a:ea typeface="ＭＳ Ｐゴシック" pitchFamily="34" charset="-128"/>
                          <a:cs typeface="Calibri" pitchFamily="34" charset="0"/>
                        </a:rPr>
                        <a:t>Optional </a:t>
                      </a:r>
                      <a:r>
                        <a:rPr lang="en-US" sz="1200" dirty="0" smtClean="0">
                          <a:latin typeface="Calibri" pitchFamily="34" charset="0"/>
                          <a:cs typeface="Calibri" pitchFamily="34" charset="0"/>
                        </a:rPr>
                        <a:t>Outdoor viewing panel with Corning® Gorilla® Glass</a:t>
                      </a:r>
                      <a:endParaRPr lang="en-US" sz="1200" b="0" baseline="0" dirty="0" smtClean="0">
                        <a:solidFill>
                          <a:schemeClr val="tx1"/>
                        </a:solidFill>
                        <a:latin typeface="Calibri" pitchFamily="34" charset="0"/>
                        <a:ea typeface="ＭＳ Ｐゴシック" pitchFamily="34" charset="-128"/>
                        <a:cs typeface="Calibri" pitchFamily="34" charset="0"/>
                      </a:endParaRP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Starting at 3.67 lbs</a:t>
                      </a:r>
                    </a:p>
                    <a:p>
                      <a:pPr marL="85725" indent="-85725">
                        <a:buFont typeface="Arial" pitchFamily="34" charset="0"/>
                        <a:buChar char="•"/>
                      </a:pPr>
                      <a:r>
                        <a:rPr lang="en-US" sz="1200" dirty="0" smtClean="0">
                          <a:latin typeface="Calibri" pitchFamily="34" charset="0"/>
                          <a:cs typeface="Calibri" pitchFamily="34" charset="0"/>
                        </a:rPr>
                        <a:t>Up to 18 with external battery back</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USB3.0 standard on all configurations</a:t>
                      </a:r>
                    </a:p>
                    <a:p>
                      <a:pPr marL="109138" indent="-109138">
                        <a:spcBef>
                          <a:spcPct val="20000"/>
                        </a:spcBef>
                        <a:buFont typeface="Arial" pitchFamily="34" charset="0"/>
                        <a:buChar char="•"/>
                      </a:pPr>
                      <a:r>
                        <a:rPr lang="en-US" sz="1200" b="0" baseline="0" dirty="0" smtClean="0">
                          <a:solidFill>
                            <a:schemeClr val="tx1"/>
                          </a:solidFill>
                          <a:latin typeface="Calibri" pitchFamily="34" charset="0"/>
                          <a:ea typeface="ＭＳ Ｐゴシック" pitchFamily="34" charset="-128"/>
                          <a:cs typeface="Calibri" pitchFamily="34" charset="0"/>
                        </a:rPr>
                        <a:t>New Precision keyboard w/ optional backlight</a:t>
                      </a:r>
                      <a:endParaRPr lang="en-US" sz="1200" b="0" dirty="0" smtClean="0">
                        <a:solidFill>
                          <a:schemeClr val="tx1"/>
                        </a:solidFill>
                        <a:latin typeface="Calibri" pitchFamily="34" charset="0"/>
                        <a:ea typeface="ＭＳ Ｐゴシック" pitchFamily="34" charset="-128"/>
                        <a:cs typeface="Calibri" pitchFamily="34" charset="0"/>
                      </a:endParaRPr>
                    </a:p>
                  </a:txBody>
                  <a:tcPr/>
                </a:tc>
              </a:tr>
            </a:tbl>
          </a:graphicData>
        </a:graphic>
      </p:graphicFrame>
      <p:pic>
        <p:nvPicPr>
          <p:cNvPr id="4" name="Picture 23"/>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xmlns=""/>
              </a:ext>
            </a:extLst>
          </a:blip>
          <a:srcRect/>
          <a:stretch>
            <a:fillRect/>
          </a:stretch>
        </p:blipFill>
        <p:spPr bwMode="auto">
          <a:xfrm>
            <a:off x="803455" y="1806416"/>
            <a:ext cx="906804" cy="433073"/>
          </a:xfrm>
          <a:prstGeom prst="rect">
            <a:avLst/>
          </a:prstGeom>
          <a:noFill/>
          <a:ln w="19050" algn="ctr">
            <a:noFill/>
            <a:miter lim="800000"/>
            <a:headEnd/>
            <a:tailEnd/>
          </a:ln>
        </p:spPr>
      </p:pic>
      <p:pic>
        <p:nvPicPr>
          <p:cNvPr id="5" name="Picture 4" descr="Kendo_open_MultiTouch"/>
          <p:cNvPicPr>
            <a:picLocks noChangeAspect="1" noChangeArrowheads="1"/>
          </p:cNvPicPr>
          <p:nvPr/>
        </p:nvPicPr>
        <p:blipFill>
          <a:blip r:embed="rId3"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881081" y="5235206"/>
            <a:ext cx="776126" cy="420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Image_4330"/>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xmlns=""/>
              </a:ext>
            </a:extLst>
          </a:blip>
          <a:srcRect r="-46"/>
          <a:stretch>
            <a:fillRect/>
          </a:stretch>
        </p:blipFill>
        <p:spPr bwMode="auto">
          <a:xfrm>
            <a:off x="856507" y="3456094"/>
            <a:ext cx="800700" cy="409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1"/>
          <p:cNvSpPr>
            <a:spLocks noGrp="1"/>
          </p:cNvSpPr>
          <p:nvPr>
            <p:ph type="title"/>
          </p:nvPr>
        </p:nvSpPr>
        <p:spPr/>
        <p:txBody>
          <a:bodyPr/>
          <a:lstStyle/>
          <a:p>
            <a:pPr eaLnBrk="1" hangingPunct="1"/>
            <a:r>
              <a:rPr lang="en-US" sz="3600" dirty="0" smtClean="0"/>
              <a:t>X Series Platform Transitions</a:t>
            </a:r>
          </a:p>
        </p:txBody>
      </p:sp>
      <p:pic>
        <p:nvPicPr>
          <p:cNvPr id="8" name="Picture 23"/>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xmlns=""/>
              </a:ext>
            </a:extLst>
          </a:blip>
          <a:srcRect/>
          <a:stretch>
            <a:fillRect/>
          </a:stretch>
        </p:blipFill>
        <p:spPr bwMode="auto">
          <a:xfrm>
            <a:off x="5713253" y="1806416"/>
            <a:ext cx="906804" cy="433073"/>
          </a:xfrm>
          <a:prstGeom prst="rect">
            <a:avLst/>
          </a:prstGeom>
          <a:noFill/>
          <a:ln w="19050" algn="ctr">
            <a:noFill/>
            <a:miter lim="800000"/>
            <a:headEnd/>
            <a:tailEnd/>
          </a:ln>
        </p:spPr>
      </p:pic>
      <p:pic>
        <p:nvPicPr>
          <p:cNvPr id="9" name="Picture 8" descr="Kendo_open_MultiTouch"/>
          <p:cNvPicPr>
            <a:picLocks noChangeAspect="1" noChangeArrowheads="1"/>
          </p:cNvPicPr>
          <p:nvPr/>
        </p:nvPicPr>
        <p:blipFill>
          <a:blip r:embed="rId3"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5778595" y="5235206"/>
            <a:ext cx="776126" cy="420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 descr="Image_4330"/>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xmlns=""/>
              </a:ext>
            </a:extLst>
          </a:blip>
          <a:srcRect r="-46"/>
          <a:stretch>
            <a:fillRect/>
          </a:stretch>
        </p:blipFill>
        <p:spPr bwMode="auto">
          <a:xfrm>
            <a:off x="5766305" y="3456094"/>
            <a:ext cx="800700" cy="409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X121e to X131e Spec Transition</a:t>
            </a:r>
            <a:endParaRPr lang="en-US" dirty="0"/>
          </a:p>
        </p:txBody>
      </p:sp>
      <p:graphicFrame>
        <p:nvGraphicFramePr>
          <p:cNvPr id="3" name="Group 76"/>
          <p:cNvGraphicFramePr>
            <a:graphicFrameLocks noGrp="1"/>
          </p:cNvGraphicFramePr>
          <p:nvPr/>
        </p:nvGraphicFramePr>
        <p:xfrm>
          <a:off x="430321" y="1175403"/>
          <a:ext cx="11255187" cy="5505587"/>
        </p:xfrm>
        <a:graphic>
          <a:graphicData uri="http://schemas.openxmlformats.org/drawingml/2006/table">
            <a:tbl>
              <a:tblPr/>
              <a:tblGrid>
                <a:gridCol w="2116942"/>
                <a:gridCol w="2116942"/>
                <a:gridCol w="2453883"/>
                <a:gridCol w="2283710"/>
                <a:gridCol w="2283710"/>
              </a:tblGrid>
              <a:tr h="29845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Arial" pitchFamily="34" charset="0"/>
                          <a:ea typeface="MS PGothic" pitchFamily="34" charset="-128"/>
                        </a:rPr>
                        <a:t>X121e</a:t>
                      </a:r>
                    </a:p>
                  </a:txBody>
                  <a:tcPr marT="45723" marB="45723" horzOverflow="overflow">
                    <a:lnL>
                      <a:noFill/>
                    </a:lnL>
                    <a:lnR>
                      <a:noFill/>
                    </a:lnR>
                    <a:lnT>
                      <a:noFill/>
                    </a:lnT>
                    <a:lnB>
                      <a:noFill/>
                    </a:lnB>
                    <a:lnTlToBr>
                      <a:noFill/>
                    </a:lnTlToBr>
                    <a:lnBlToTr>
                      <a:noFill/>
                    </a:lnBlToTr>
                    <a:solidFill>
                      <a:srgbClr val="D9D9D9"/>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MS PGothic" pitchFamily="34" charset="-128"/>
                      </a:endParaRPr>
                    </a:p>
                  </a:txBody>
                  <a:tcPr marT="45723" marB="45723" horzOverflow="overflow">
                    <a:lnL>
                      <a:noFill/>
                    </a:lnL>
                    <a:lnR>
                      <a:noFill/>
                    </a:lnR>
                    <a:lnT>
                      <a:noFill/>
                    </a:lnT>
                    <a:lnB>
                      <a:noFill/>
                    </a:lnB>
                    <a:lnTlToBr>
                      <a:noFill/>
                    </a:lnTlToBr>
                    <a:lnBlToTr>
                      <a:noFill/>
                    </a:lnBlToTr>
                    <a:solidFill>
                      <a:srgbClr val="D9D9D9"/>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Arial" pitchFamily="34" charset="0"/>
                          <a:ea typeface="MS PGothic" pitchFamily="34" charset="-128"/>
                        </a:rPr>
                        <a:t>X131e</a:t>
                      </a:r>
                    </a:p>
                  </a:txBody>
                  <a:tcPr marT="45723" marB="45723" horzOverflow="overflow">
                    <a:lnL>
                      <a:noFill/>
                    </a:lnL>
                    <a:lnR>
                      <a:noFill/>
                    </a:lnR>
                    <a:lnT>
                      <a:noFill/>
                    </a:lnT>
                    <a:lnB>
                      <a:noFill/>
                    </a:lnB>
                    <a:lnTlToBr>
                      <a:noFill/>
                    </a:lnTlToBr>
                    <a:lnBlToTr>
                      <a:noFill/>
                    </a:lnBlToTr>
                    <a:solidFill>
                      <a:srgbClr val="D9D9D9"/>
                    </a:solidFill>
                  </a:tcPr>
                </a:tc>
                <a:tc hMerge="1">
                  <a:txBody>
                    <a:bodyPr/>
                    <a:lstStyle/>
                    <a:p>
                      <a:endParaRPr lang="en-US"/>
                    </a:p>
                  </a:txBody>
                  <a:tcPr/>
                </a:tc>
              </a:tr>
              <a:tr h="2682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11.6” HD LED Anti-Glare (1366x762)</a:t>
                      </a:r>
                    </a:p>
                  </a:txBody>
                  <a:tcPr marT="45723" marB="45723" horzOverflow="overflow">
                    <a:lnL>
                      <a:noFill/>
                    </a:lnL>
                    <a:lnR>
                      <a:noFill/>
                    </a:lnR>
                    <a:lnT>
                      <a:noFill/>
                    </a:lnT>
                    <a:lnB>
                      <a:noFill/>
                    </a:lnB>
                    <a:lnTlToBr>
                      <a:noFill/>
                    </a:lnTlToBr>
                    <a:lnBlToTr>
                      <a:noFill/>
                    </a:lnBlToTr>
                    <a:solidFill>
                      <a:srgbClr val="FFFFFF"/>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Display</a:t>
                      </a:r>
                    </a:p>
                  </a:txBody>
                  <a:tcPr marT="45723" marB="45723" anchor="ctr" horzOverflow="overflow">
                    <a:lnL>
                      <a:noFill/>
                    </a:lnL>
                    <a:lnR>
                      <a:noFill/>
                    </a:lnR>
                    <a:lnT>
                      <a:noFill/>
                    </a:lnT>
                    <a:lnB>
                      <a:noFill/>
                    </a:lnB>
                    <a:lnTlToBr>
                      <a:noFill/>
                    </a:lnTlToBr>
                    <a:lnBlToTr>
                      <a:noFill/>
                    </a:lnBlToTr>
                    <a:solidFill>
                      <a:srgbClr val="FFFFFF"/>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11.6” HD LED Anti-Glare (1366x762)</a:t>
                      </a:r>
                    </a:p>
                  </a:txBody>
                  <a:tcPr marT="45723" marB="45723" horzOverflow="overflow">
                    <a:lnL>
                      <a:noFill/>
                    </a:lnL>
                    <a:lnR>
                      <a:noFill/>
                    </a:lnR>
                    <a:lnT>
                      <a:noFill/>
                    </a:lnT>
                    <a:lnB>
                      <a:noFill/>
                    </a:lnB>
                    <a:lnTlToBr>
                      <a:noFill/>
                    </a:lnTlToBr>
                    <a:lnBlToTr>
                      <a:noFill/>
                    </a:lnBlToTr>
                    <a:solidFill>
                      <a:srgbClr val="FFFFFF"/>
                    </a:solidFill>
                  </a:tcPr>
                </a:tc>
                <a:tc hMerge="1">
                  <a:txBody>
                    <a:bodyPr/>
                    <a:lstStyle/>
                    <a:p>
                      <a:endParaRPr lang="en-US"/>
                    </a:p>
                  </a:txBody>
                  <a:tcPr/>
                </a:tc>
              </a:tr>
              <a:tr h="577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Dual Core e-450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Dual Core E-300</a:t>
                      </a:r>
                    </a:p>
                  </a:txBody>
                  <a:tcPr marT="45723" marB="45723"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Celeron 857 (spec bid)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PDC 957</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 </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i3-2367M</a:t>
                      </a:r>
                    </a:p>
                  </a:txBody>
                  <a:tcPr marT="45723" marB="45723"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Processor</a:t>
                      </a:r>
                    </a:p>
                  </a:txBody>
                  <a:tcPr marT="45723" marB="45723" anchor="ctr"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Brazos 2.0 E1 1200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Brazos 2.0 E2 1800</a:t>
                      </a:r>
                    </a:p>
                  </a:txBody>
                  <a:tcPr marT="45723" marB="45723" anchor="ctr"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Celeron 867 (spec bid)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DC Core i3-2367U</a:t>
                      </a:r>
                    </a:p>
                  </a:txBody>
                  <a:tcPr marT="45723" marB="45723" anchor="ctr" horzOverflow="overflow">
                    <a:lnL>
                      <a:noFill/>
                    </a:lnL>
                    <a:lnR>
                      <a:noFill/>
                    </a:lnR>
                    <a:lnT>
                      <a:noFill/>
                    </a:lnT>
                    <a:lnB>
                      <a:noFill/>
                    </a:lnB>
                    <a:lnTlToBr>
                      <a:noFill/>
                    </a:lnTlToBr>
                    <a:lnBlToTr>
                      <a:noFill/>
                    </a:lnBlToTr>
                    <a:solidFill>
                      <a:srgbClr val="E7E7E7"/>
                    </a:solid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Radeon HD 6310 &amp; 6320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HD &amp; HD 3000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Graphics</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Radeon HD 7340 &amp; 7310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HD &amp; HD 3000</a:t>
                      </a:r>
                    </a:p>
                  </a:txBody>
                  <a:tcPr marT="45723" marB="45723" anchor="ctr" horzOverflow="overflow">
                    <a:lnL>
                      <a:noFill/>
                    </a:lnL>
                    <a:lnR>
                      <a:noFill/>
                    </a:lnR>
                    <a:lnT>
                      <a:noFill/>
                    </a:lnT>
                    <a:lnB>
                      <a:noFill/>
                    </a:lnB>
                    <a:lnTlToBr>
                      <a:noFill/>
                    </a:lnTlToBr>
                    <a:lnBlToTr>
                      <a:noFill/>
                    </a:lnBlToTr>
                    <a:solidFill>
                      <a:schemeClr val="bg1"/>
                    </a:solidFill>
                  </a:tcPr>
                </a:tc>
              </a:tr>
              <a:tr h="44926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HDMI, low light sensitive webcam, stereo speakers, digital mic, HD Audio</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Multimedia</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720p HD webcam, stereo speakers, digital mic,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Dolby Advanced Audio v2</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5318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HDMI, 3 USB (1 powered), VGA, 4-in-1, RJ-45(GB)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Opt: BT 3.0, WWAN</a:t>
                      </a:r>
                    </a:p>
                  </a:txBody>
                  <a:tcPr marT="45723" marB="45723"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I/O</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HDMI 1.4,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2 USB 3.0</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1 USB 2.0 (powered), VGA, 4-in-1, RJ-45(GB)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Opt: BT 3.0, WWAN</a:t>
                      </a:r>
                    </a:p>
                  </a:txBody>
                  <a:tcPr marT="45723" marB="45723"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3674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8GB max DDR3 1333MHz and 1066MHz</a:t>
                      </a:r>
                      <a:r>
                        <a:rPr kumimoji="0" lang="en-US" sz="1150" b="0" i="0" u="none" strike="noStrike" cap="none" normalizeH="0" baseline="0" dirty="0" smtClean="0">
                          <a:ln>
                            <a:noFill/>
                          </a:ln>
                          <a:solidFill>
                            <a:srgbClr val="FF0000"/>
                          </a:solidFill>
                          <a:effectLst/>
                          <a:latin typeface="Arial" pitchFamily="34" charset="0"/>
                          <a:ea typeface="MS PGothic" pitchFamily="34" charset="-128"/>
                        </a:rPr>
                        <a:t>  </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(2 DIMM slots)</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Memory</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8GB max DDR3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1600MHz</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(2 DIMM slots)</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46196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1.3 kg (2.87 lbs) w/6 cell battery</a:t>
                      </a: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Weight</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1.78 kg (3.92 lbs) w/6 cell battery</a:t>
                      </a: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4476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250GB/320GB 5400rpm, 320GB 7200rpm w/APS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128GB SSD</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Storage</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320GB/</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500GB</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5400rpm, 320GB/</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500GB</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7200rpm w/APS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128GB SSD</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4095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Midnight Black - standard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Heatwave Red – standard</a:t>
                      </a:r>
                    </a:p>
                  </a:txBody>
                  <a:tcPr marT="45723" marB="45723"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Colors</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 Midnight Black – standard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Heatwave Red – standard</a:t>
                      </a:r>
                      <a:endParaRPr kumimoji="0" lang="en-US" sz="1150" b="1"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27622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6 Cell: 7.5 Hrs</a:t>
                      </a: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Battery Life</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6 Cell: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8.5 hrs</a:t>
                      </a: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3286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 </a:t>
                      </a:r>
                      <a:r>
                        <a:rPr kumimoji="0" lang="en-US" sz="1200" b="0" i="0" u="none" strike="noStrike" cap="none" normalizeH="0" baseline="0" dirty="0" smtClean="0">
                          <a:ln>
                            <a:noFill/>
                          </a:ln>
                          <a:solidFill>
                            <a:srgbClr val="000000"/>
                          </a:solidFill>
                          <a:effectLst/>
                          <a:latin typeface="Arial" pitchFamily="34" charset="0"/>
                          <a:cs typeface="Arial" pitchFamily="34" charset="0"/>
                        </a:rPr>
                        <a:t>282mm x 204mm x 24mm</a:t>
                      </a:r>
                    </a:p>
                  </a:txBody>
                  <a:tcPr marT="45723" marB="45723"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Dimensions</a:t>
                      </a:r>
                    </a:p>
                  </a:txBody>
                  <a:tcPr marT="45723" marB="45723" anchor="ctr" horzOverflow="overflow">
                    <a:lnL>
                      <a:noFill/>
                    </a:lnL>
                    <a:lnR>
                      <a:noFill/>
                    </a:lnR>
                    <a:lnT>
                      <a:noFill/>
                    </a:lnT>
                    <a:lnB>
                      <a:noFill/>
                    </a:lnB>
                    <a:lnTlToBr>
                      <a:noFill/>
                    </a:lnTlToBr>
                    <a:lnBlToTr>
                      <a:noFill/>
                    </a:lnBlToTr>
                    <a:solidFill>
                      <a:schemeClr val="bg2"/>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293.4mm x 216.0mm x 32.8mm max</a:t>
                      </a:r>
                    </a:p>
                  </a:txBody>
                  <a:tcPr marT="45723" marB="45723"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tr>
              <a:tr h="3286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 Yr Depot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 Yr Depot (Spec Bid US and Global Accts)</a:t>
                      </a:r>
                    </a:p>
                  </a:txBody>
                  <a:tcPr marT="45723" marB="45723" horzOverflow="overflow">
                    <a:lnL>
                      <a:noFill/>
                    </a:lnL>
                    <a:lnR>
                      <a:noFill/>
                    </a:lnR>
                    <a:lnT>
                      <a:noFill/>
                    </a:lnT>
                    <a:lnB>
                      <a:noFill/>
                    </a:lnB>
                    <a:lnTlToBr>
                      <a:noFill/>
                    </a:lnTlToBr>
                    <a:lnBlToTr>
                      <a:noFill/>
                    </a:lnBlToTr>
                    <a:solidFill>
                      <a:srgbClr val="EAEAEA"/>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Warranty</a:t>
                      </a:r>
                    </a:p>
                  </a:txBody>
                  <a:tcPr marT="45723" marB="45723" anchor="ctr" horzOverflow="overflow">
                    <a:lnL>
                      <a:noFill/>
                    </a:lnL>
                    <a:lnR>
                      <a:noFill/>
                    </a:lnR>
                    <a:lnT>
                      <a:noFill/>
                    </a:lnT>
                    <a:lnB>
                      <a:noFill/>
                    </a:lnB>
                    <a:lnTlToBr>
                      <a:noFill/>
                    </a:lnTlToBr>
                    <a:lnBlToTr>
                      <a:noFill/>
                    </a:lnBlToTr>
                    <a:solidFill>
                      <a:srgbClr val="EAEAEA"/>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 Yr Depot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 Yr Depot (Spec Bid only)</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horzOverflow="overflow">
                    <a:lnL>
                      <a:noFill/>
                    </a:lnL>
                    <a:lnR>
                      <a:noFill/>
                    </a:lnR>
                    <a:lnT>
                      <a:noFill/>
                    </a:lnT>
                    <a:lnB>
                      <a:noFill/>
                    </a:lnB>
                    <a:lnTlToBr>
                      <a:noFill/>
                    </a:lnTlToBr>
                    <a:lnBlToTr>
                      <a:noFill/>
                    </a:lnBlToTr>
                    <a:solidFill>
                      <a:srgbClr val="EAEAEA"/>
                    </a:solidFill>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442121"/>
            <a:ext cx="11579384" cy="697704"/>
          </a:xfrm>
        </p:spPr>
        <p:txBody>
          <a:bodyPr/>
          <a:lstStyle/>
          <a:p>
            <a:r>
              <a:rPr lang="en-US" dirty="0" smtClean="0"/>
              <a:t>X-Series</a:t>
            </a:r>
          </a:p>
        </p:txBody>
      </p:sp>
      <p:graphicFrame>
        <p:nvGraphicFramePr>
          <p:cNvPr id="3" name="Table 2"/>
          <p:cNvGraphicFramePr>
            <a:graphicFrameLocks noGrp="1"/>
          </p:cNvGraphicFramePr>
          <p:nvPr>
            <p:extLst>
              <p:ext uri="{D42A27DB-BD31-4B8C-83A1-F6EECF244321}">
                <p14:modId xmlns:p14="http://schemas.microsoft.com/office/powerpoint/2010/main" xmlns="" val="2582499677"/>
              </p:ext>
            </p:extLst>
          </p:nvPr>
        </p:nvGraphicFramePr>
        <p:xfrm>
          <a:off x="406297" y="1366520"/>
          <a:ext cx="11274663" cy="5278120"/>
        </p:xfrm>
        <a:graphic>
          <a:graphicData uri="http://schemas.openxmlformats.org/drawingml/2006/table">
            <a:tbl>
              <a:tblPr firstRow="1" bandRow="1">
                <a:tableStyleId>{5C22544A-7EE6-4342-B048-85BDC9FD1C3A}</a:tableStyleId>
              </a:tblPr>
              <a:tblGrid>
                <a:gridCol w="3827179"/>
                <a:gridCol w="3723742"/>
                <a:gridCol w="3723742"/>
              </a:tblGrid>
              <a:tr h="431800">
                <a:tc>
                  <a:txBody>
                    <a:bodyPr/>
                    <a:lstStyle/>
                    <a:p>
                      <a:r>
                        <a:rPr lang="en-US" dirty="0" smtClean="0">
                          <a:latin typeface="Calibri" pitchFamily="34" charset="0"/>
                        </a:rPr>
                        <a:t>Succeed</a:t>
                      </a:r>
                      <a:r>
                        <a:rPr lang="en-US" baseline="0" dirty="0" smtClean="0">
                          <a:latin typeface="Calibri" pitchFamily="34" charset="0"/>
                        </a:rPr>
                        <a:t> With Style and Substance</a:t>
                      </a:r>
                      <a:endParaRPr lang="en-US" dirty="0">
                        <a:latin typeface="Calibri" pitchFamily="34" charset="0"/>
                      </a:endParaRPr>
                    </a:p>
                  </a:txBody>
                  <a:tcPr marL="121888" marR="121888"/>
                </a:tc>
                <a:tc>
                  <a:txBody>
                    <a:bodyPr/>
                    <a:lstStyle/>
                    <a:p>
                      <a:r>
                        <a:rPr lang="en-US" dirty="0" smtClean="0">
                          <a:latin typeface="Calibri" pitchFamily="34" charset="0"/>
                        </a:rPr>
                        <a:t>Anytime, Anywhere</a:t>
                      </a:r>
                      <a:endParaRPr lang="en-US" dirty="0">
                        <a:latin typeface="Calibri" pitchFamily="34" charset="0"/>
                      </a:endParaRPr>
                    </a:p>
                  </a:txBody>
                  <a:tcPr marL="121888" marR="121888"/>
                </a:tc>
                <a:tc>
                  <a:txBody>
                    <a:bodyPr/>
                    <a:lstStyle/>
                    <a:p>
                      <a:r>
                        <a:rPr lang="en-US" dirty="0" smtClean="0">
                          <a:latin typeface="Calibri" pitchFamily="34" charset="0"/>
                        </a:rPr>
                        <a:t>Innovate with Purpose</a:t>
                      </a:r>
                      <a:endParaRPr lang="en-US" dirty="0">
                        <a:latin typeface="Calibri" pitchFamily="34" charset="0"/>
                      </a:endParaRPr>
                    </a:p>
                  </a:txBody>
                  <a:tcPr marL="121888" marR="121888"/>
                </a:tc>
              </a:tr>
              <a:tr h="1695801">
                <a:tc>
                  <a:txBody>
                    <a:bodyPr/>
                    <a:lstStyle/>
                    <a:p>
                      <a:endParaRPr lang="en-US" sz="1200" dirty="0" smtClean="0">
                        <a:latin typeface="Calibri" pitchFamily="34" charset="0"/>
                      </a:endParaRPr>
                    </a:p>
                    <a:p>
                      <a:pPr marL="91440" indent="-91440">
                        <a:buFont typeface="Arial" pitchFamily="34" charset="0"/>
                        <a:buChar char="•"/>
                      </a:pPr>
                      <a:r>
                        <a:rPr lang="en-US" sz="1200" b="1" dirty="0" smtClean="0">
                          <a:latin typeface="Calibri" pitchFamily="34" charset="0"/>
                        </a:rPr>
                        <a:t>Industry leading design </a:t>
                      </a:r>
                    </a:p>
                    <a:p>
                      <a:pPr marL="171450" indent="-171450">
                        <a:buFontTx/>
                        <a:buChar char="-"/>
                      </a:pPr>
                      <a:r>
                        <a:rPr lang="en-US" altLang="zh-CN" sz="1200" dirty="0" smtClean="0">
                          <a:latin typeface="Calibri" pitchFamily="34" charset="0"/>
                        </a:rPr>
                        <a:t>New precision</a:t>
                      </a:r>
                      <a:r>
                        <a:rPr lang="en-US" altLang="zh-CN" sz="1200" baseline="0" dirty="0" smtClean="0">
                          <a:latin typeface="Calibri" pitchFamily="34" charset="0"/>
                        </a:rPr>
                        <a:t> </a:t>
                      </a:r>
                      <a:r>
                        <a:rPr lang="en-US" altLang="zh-CN" sz="1200" dirty="0" smtClean="0">
                          <a:latin typeface="Calibri" pitchFamily="34" charset="0"/>
                        </a:rPr>
                        <a:t>6-row keyboard with backlight</a:t>
                      </a:r>
                      <a:r>
                        <a:rPr lang="en-US" altLang="zh-CN" sz="1200" baseline="0" dirty="0" smtClean="0">
                          <a:latin typeface="Calibri" pitchFamily="34" charset="0"/>
                        </a:rPr>
                        <a:t> option</a:t>
                      </a:r>
                    </a:p>
                    <a:p>
                      <a:pPr marL="171450" indent="-171450">
                        <a:buFontTx/>
                        <a:buChar char="-"/>
                      </a:pPr>
                      <a:r>
                        <a:rPr lang="en-US" altLang="zh-CN" sz="1200" baseline="0" dirty="0" smtClean="0">
                          <a:latin typeface="Calibri" pitchFamily="34" charset="0"/>
                        </a:rPr>
                        <a:t>Latch-less hinge-based closing mechanism for clean and simple closing</a:t>
                      </a:r>
                    </a:p>
                    <a:p>
                      <a:pPr marL="171450" indent="-171450">
                        <a:buFontTx/>
                        <a:buChar char="-"/>
                      </a:pPr>
                      <a:r>
                        <a:rPr lang="en-US" altLang="zh-CN" sz="1200" baseline="0" dirty="0" smtClean="0">
                          <a:latin typeface="Calibri" pitchFamily="34" charset="0"/>
                        </a:rPr>
                        <a:t>Carbon Fiber roll cage for slim profile with ThinkPad durability*</a:t>
                      </a:r>
                    </a:p>
                    <a:p>
                      <a:pPr marL="171450" indent="-171450">
                        <a:buFontTx/>
                        <a:buChar char="-"/>
                      </a:pPr>
                      <a:r>
                        <a:rPr lang="en-US" altLang="zh-CN" sz="1200" baseline="0" dirty="0" smtClean="0">
                          <a:latin typeface="Calibri" pitchFamily="34" charset="0"/>
                        </a:rPr>
                        <a:t>RapidCharge batteries*</a:t>
                      </a:r>
                    </a:p>
                    <a:p>
                      <a:pPr marL="171450" indent="-171450">
                        <a:buFontTx/>
                        <a:buChar char="-"/>
                      </a:pPr>
                      <a:r>
                        <a:rPr lang="en-US" altLang="zh-CN" sz="1200" baseline="0" dirty="0" smtClean="0">
                          <a:latin typeface="Calibri" pitchFamily="34" charset="0"/>
                        </a:rPr>
                        <a:t>FaceTracking keeps you in the frame during video conferences</a:t>
                      </a:r>
                    </a:p>
                    <a:p>
                      <a:endParaRPr lang="en-US" sz="1200" dirty="0" smtClean="0">
                        <a:latin typeface="Calibri" pitchFamily="34" charset="0"/>
                      </a:endParaRPr>
                    </a:p>
                    <a:p>
                      <a:pPr>
                        <a:buFont typeface="Arial" pitchFamily="34" charset="0"/>
                        <a:buChar char="•"/>
                      </a:pPr>
                      <a:r>
                        <a:rPr lang="en-US" sz="1200" dirty="0" smtClean="0">
                          <a:latin typeface="Calibri" pitchFamily="34" charset="0"/>
                        </a:rPr>
                        <a:t> </a:t>
                      </a:r>
                      <a:r>
                        <a:rPr lang="en-US" sz="1200" b="1" dirty="0" smtClean="0">
                          <a:latin typeface="Calibri" pitchFamily="34" charset="0"/>
                        </a:rPr>
                        <a:t>Rock Solid</a:t>
                      </a:r>
                      <a:r>
                        <a:rPr lang="en-US" sz="1200" b="1" baseline="0" dirty="0" smtClean="0">
                          <a:latin typeface="Calibri" pitchFamily="34" charset="0"/>
                        </a:rPr>
                        <a:t> Build</a:t>
                      </a:r>
                    </a:p>
                    <a:p>
                      <a:pPr marL="109538" indent="-109538">
                        <a:buFontTx/>
                        <a:buChar char="-"/>
                      </a:pPr>
                      <a:r>
                        <a:rPr lang="en-US" sz="1200" dirty="0" smtClean="0">
                          <a:latin typeface="Calibri" pitchFamily="34" charset="0"/>
                        </a:rPr>
                        <a:t>Mil-Spec tested and approved, these notebooks stand up to th</a:t>
                      </a:r>
                      <a:r>
                        <a:rPr lang="en-US" sz="1200" baseline="0" dirty="0" smtClean="0">
                          <a:latin typeface="Calibri" pitchFamily="34" charset="0"/>
                        </a:rPr>
                        <a:t>e daily grind of a mobile user</a:t>
                      </a:r>
                    </a:p>
                    <a:p>
                      <a:pPr marL="109538" marR="0" indent="-109538" algn="l" defTabSz="914400" rtl="0" eaLnBrk="1" fontAlgn="auto" latinLnBrk="0" hangingPunct="1">
                        <a:lnSpc>
                          <a:spcPct val="100000"/>
                        </a:lnSpc>
                        <a:spcBef>
                          <a:spcPts val="0"/>
                        </a:spcBef>
                        <a:spcAft>
                          <a:spcPts val="0"/>
                        </a:spcAft>
                        <a:buClrTx/>
                        <a:buSzTx/>
                        <a:buFontTx/>
                        <a:buChar char="-"/>
                        <a:tabLst/>
                        <a:defRPr/>
                      </a:pPr>
                      <a:r>
                        <a:rPr lang="en-US" sz="1200" baseline="0" dirty="0" smtClean="0">
                          <a:latin typeface="Calibri" pitchFamily="34" charset="0"/>
                        </a:rPr>
                        <a:t>If there is an accident and the ThinkPad suffers damage, Accidental Damage Protection keeps costs predictable and can save up to 28% vs. self-insuring.</a:t>
                      </a:r>
                      <a:endParaRPr lang="en-US" sz="1200" dirty="0" smtClean="0">
                        <a:latin typeface="Calibri" pitchFamily="34" charset="0"/>
                      </a:endParaRPr>
                    </a:p>
                    <a:p>
                      <a:pPr>
                        <a:buFont typeface="Arial" pitchFamily="34" charset="0"/>
                        <a:buChar char="•"/>
                      </a:pPr>
                      <a:endParaRPr lang="en-US" sz="1200" dirty="0" smtClean="0">
                        <a:latin typeface="Calibri" pitchFamily="34" charset="0"/>
                      </a:endParaRPr>
                    </a:p>
                    <a:p>
                      <a:pPr>
                        <a:buFont typeface="Arial" pitchFamily="34" charset="0"/>
                        <a:buChar char="•"/>
                      </a:pPr>
                      <a:r>
                        <a:rPr lang="en-US" sz="1200" b="1" dirty="0" smtClean="0">
                          <a:latin typeface="Calibri" pitchFamily="34" charset="0"/>
                        </a:rPr>
                        <a:t> High</a:t>
                      </a:r>
                      <a:r>
                        <a:rPr lang="en-US" sz="1200" b="1" baseline="0" dirty="0" smtClean="0">
                          <a:latin typeface="Calibri" pitchFamily="34" charset="0"/>
                        </a:rPr>
                        <a:t> productivity business tool</a:t>
                      </a:r>
                    </a:p>
                    <a:p>
                      <a:pPr marL="109538" marR="0" indent="-109538" algn="l" defTabSz="914400" rtl="0" eaLnBrk="1" fontAlgn="auto" latinLnBrk="0" hangingPunct="1">
                        <a:lnSpc>
                          <a:spcPct val="100000"/>
                        </a:lnSpc>
                        <a:spcBef>
                          <a:spcPts val="0"/>
                        </a:spcBef>
                        <a:spcAft>
                          <a:spcPts val="0"/>
                        </a:spcAft>
                        <a:buClrTx/>
                        <a:buSzTx/>
                        <a:buFontTx/>
                        <a:buChar char="-"/>
                        <a:tabLst/>
                        <a:defRPr/>
                      </a:pPr>
                      <a:r>
                        <a:rPr lang="en-US" altLang="zh-CN" sz="1200" baseline="0" dirty="0" smtClean="0">
                          <a:latin typeface="Calibri" pitchFamily="34" charset="0"/>
                        </a:rPr>
                        <a:t>Full performance Intel CPUs drive a powerful experience in a small form factor.</a:t>
                      </a:r>
                    </a:p>
                    <a:p>
                      <a:pPr marL="109538" marR="0" indent="-109538"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Calibri" pitchFamily="34" charset="0"/>
                        </a:rPr>
                        <a:t>- </a:t>
                      </a:r>
                      <a:r>
                        <a:rPr lang="en-US" altLang="zh-CN" sz="1200" baseline="0" dirty="0" smtClean="0">
                          <a:latin typeface="Calibri" pitchFamily="34" charset="0"/>
                        </a:rPr>
                        <a:t>Up to HD+ display and 300nit IPS panel puts everything clearly in front of you</a:t>
                      </a:r>
                    </a:p>
                    <a:p>
                      <a:pPr lvl="0">
                        <a:buFont typeface="Arial" pitchFamily="34" charset="0"/>
                        <a:buNone/>
                      </a:pPr>
                      <a:endParaRPr lang="en-US" sz="1200" dirty="0" smtClean="0">
                        <a:latin typeface="Calibri" pitchFamily="34" charset="0"/>
                      </a:endParaRPr>
                    </a:p>
                    <a:p>
                      <a:pPr lvl="0">
                        <a:buFont typeface="Arial" pitchFamily="34" charset="0"/>
                        <a:buNone/>
                      </a:pPr>
                      <a:endParaRPr lang="en-US" sz="1200" dirty="0" smtClean="0">
                        <a:latin typeface="Calibri" pitchFamily="34" charset="0"/>
                      </a:endParaRPr>
                    </a:p>
                    <a:p>
                      <a:pPr>
                        <a:buFont typeface="Arial" pitchFamily="34" charset="0"/>
                        <a:buChar char="•"/>
                      </a:pPr>
                      <a:endParaRPr lang="en-US" sz="1200" dirty="0">
                        <a:latin typeface="Calibri" pitchFamily="34" charset="0"/>
                      </a:endParaRPr>
                    </a:p>
                  </a:txBody>
                  <a:tcPr marL="121888" marR="121888"/>
                </a:tc>
                <a:tc>
                  <a:txBody>
                    <a:bodyPr/>
                    <a:lstStyle/>
                    <a:p>
                      <a:pPr>
                        <a:buFont typeface="Arial" pitchFamily="34" charset="0"/>
                        <a:buNone/>
                      </a:pPr>
                      <a:endParaRPr lang="en-US" sz="1200" baseline="0" dirty="0" smtClean="0">
                        <a:latin typeface="Calibri" pitchFamily="34" charset="0"/>
                      </a:endParaRPr>
                    </a:p>
                    <a:p>
                      <a:pPr>
                        <a:buFont typeface="Arial" pitchFamily="34" charset="0"/>
                        <a:buChar char="•"/>
                      </a:pPr>
                      <a:r>
                        <a:rPr lang="en-US" sz="1200" b="1" baseline="0" dirty="0" smtClean="0">
                          <a:latin typeface="Calibri" pitchFamily="34" charset="0"/>
                        </a:rPr>
                        <a:t> Maintaining legacy support</a:t>
                      </a:r>
                    </a:p>
                    <a:p>
                      <a:pPr marL="171450" indent="-171450">
                        <a:buFontTx/>
                        <a:buChar char="-"/>
                      </a:pPr>
                      <a:r>
                        <a:rPr lang="en-US" altLang="zh-CN" sz="1200" dirty="0" smtClean="0">
                          <a:latin typeface="Calibri" pitchFamily="34" charset="0"/>
                        </a:rPr>
                        <a:t>Variety of ports (VGA, DVI, DisplayPort or mini-DisplayPort) allow for easy connection</a:t>
                      </a:r>
                    </a:p>
                    <a:p>
                      <a:pPr marL="171450" indent="-171450">
                        <a:buFontTx/>
                        <a:buChar char="-"/>
                      </a:pPr>
                      <a:endParaRPr lang="en-US" sz="1200" baseline="0" dirty="0" smtClean="0">
                        <a:latin typeface="Calibri" pitchFamily="34" charset="0"/>
                      </a:endParaRPr>
                    </a:p>
                    <a:p>
                      <a:pPr>
                        <a:buFont typeface="Arial" pitchFamily="34" charset="0"/>
                        <a:buChar char="•"/>
                      </a:pPr>
                      <a:r>
                        <a:rPr lang="en-US" sz="1200" b="1" baseline="0" dirty="0" smtClean="0">
                          <a:latin typeface="Calibri" pitchFamily="34" charset="0"/>
                        </a:rPr>
                        <a:t> All day battery life</a:t>
                      </a:r>
                    </a:p>
                    <a:p>
                      <a:pPr marL="177800" indent="-177800">
                        <a:buFont typeface="Calibri" pitchFamily="34" charset="0"/>
                        <a:buChar char="-"/>
                      </a:pPr>
                      <a:r>
                        <a:rPr lang="en-US" altLang="zh-CN" sz="1200" dirty="0" smtClean="0">
                          <a:latin typeface="Calibri" pitchFamily="34" charset="0"/>
                        </a:rPr>
                        <a:t>Up to 23 hours of battery life for a full</a:t>
                      </a:r>
                      <a:r>
                        <a:rPr lang="en-US" altLang="zh-CN" sz="1200" baseline="0" dirty="0" smtClean="0">
                          <a:latin typeface="Calibri" pitchFamily="34" charset="0"/>
                        </a:rPr>
                        <a:t> day of power</a:t>
                      </a:r>
                      <a:endParaRPr lang="en-US" sz="1200" baseline="0" dirty="0" smtClean="0">
                        <a:latin typeface="Calibri" pitchFamily="34" charset="0"/>
                      </a:endParaRPr>
                    </a:p>
                    <a:p>
                      <a:pPr lvl="0">
                        <a:buFont typeface="Arial" pitchFamily="34" charset="0"/>
                        <a:buChar char="•"/>
                      </a:pPr>
                      <a:endParaRPr lang="en-US" sz="1200" baseline="0" dirty="0" smtClean="0">
                        <a:latin typeface="Calibri" pitchFamily="34" charset="0"/>
                      </a:endParaRPr>
                    </a:p>
                    <a:p>
                      <a:pPr lvl="0">
                        <a:buFont typeface="Arial" pitchFamily="34" charset="0"/>
                        <a:buChar char="•"/>
                      </a:pPr>
                      <a:r>
                        <a:rPr lang="en-US" sz="1200" baseline="0" dirty="0" smtClean="0">
                          <a:latin typeface="Calibri" pitchFamily="34" charset="0"/>
                        </a:rPr>
                        <a:t> </a:t>
                      </a:r>
                      <a:r>
                        <a:rPr lang="en-US" sz="1200" b="1" baseline="0" dirty="0" smtClean="0">
                          <a:latin typeface="Calibri" pitchFamily="34" charset="0"/>
                        </a:rPr>
                        <a:t>Mobility to work anywhere, anytime</a:t>
                      </a:r>
                    </a:p>
                    <a:p>
                      <a:pPr marL="109538" lvl="0" indent="-109538">
                        <a:buFont typeface="Calibri" pitchFamily="34" charset="0"/>
                        <a:buChar char="-"/>
                      </a:pPr>
                      <a:r>
                        <a:rPr lang="en-US" sz="1200" b="1" baseline="0" dirty="0" smtClean="0">
                          <a:latin typeface="Calibri" pitchFamily="34" charset="0"/>
                        </a:rPr>
                        <a:t> </a:t>
                      </a:r>
                      <a:r>
                        <a:rPr lang="en-US" sz="1200" b="0" baseline="0" dirty="0" smtClean="0">
                          <a:latin typeface="Calibri" pitchFamily="34" charset="0"/>
                        </a:rPr>
                        <a:t>Ultra-portable form factor allows you to work in non-traditional workspaces, saving time and money when the heat is on</a:t>
                      </a:r>
                    </a:p>
                    <a:p>
                      <a:pPr lvl="0">
                        <a:buFont typeface="Arial" pitchFamily="34" charset="0"/>
                        <a:buChar char="•"/>
                      </a:pPr>
                      <a:endParaRPr lang="en-US" sz="1200" b="0" baseline="0" dirty="0" smtClean="0">
                        <a:latin typeface="Calibri" pitchFamily="34" charset="0"/>
                      </a:endParaRPr>
                    </a:p>
                    <a:p>
                      <a:pPr>
                        <a:buFont typeface="Arial" pitchFamily="34" charset="0"/>
                        <a:buChar char="•"/>
                      </a:pPr>
                      <a:r>
                        <a:rPr lang="en-US" altLang="zh-CN" sz="1200" b="1" baseline="0" dirty="0" smtClean="0">
                          <a:latin typeface="Calibri" pitchFamily="34" charset="0"/>
                        </a:rPr>
                        <a:t>Warranty and Service</a:t>
                      </a:r>
                      <a:endParaRPr lang="en-US" altLang="zh-CN" sz="1200" b="0" baseline="0" dirty="0" smtClean="0">
                        <a:latin typeface="Calibri" pitchFamily="34" charset="0"/>
                      </a:endParaRPr>
                    </a:p>
                    <a:p>
                      <a:pPr marL="171450" indent="-171450">
                        <a:buFont typeface="Calibri" pitchFamily="34" charset="0"/>
                        <a:buChar char="-"/>
                      </a:pPr>
                      <a:r>
                        <a:rPr lang="en-US" altLang="zh-CN" sz="1200" b="0" baseline="0" dirty="0" smtClean="0">
                          <a:latin typeface="Calibri" pitchFamily="34" charset="0"/>
                        </a:rPr>
                        <a:t>Lenovo Transition Service load customer images at the factory and can pre-encrypt drives saving customers 4-6 hours of deployment time per machine.</a:t>
                      </a:r>
                    </a:p>
                    <a:p>
                      <a:pPr marL="171450" indent="-171450">
                        <a:buFont typeface="Calibri" pitchFamily="34" charset="0"/>
                        <a:buChar char="-"/>
                      </a:pPr>
                      <a:r>
                        <a:rPr lang="en-US" altLang="zh-CN" sz="1200" b="0" baseline="0" dirty="0" smtClean="0">
                          <a:latin typeface="Calibri" pitchFamily="34" charset="0"/>
                        </a:rPr>
                        <a:t>Onsite service and International Warranty Service provide fast repair to keep users DOing and not waiting.</a:t>
                      </a:r>
                      <a:endParaRPr lang="en-US" sz="1200" baseline="0" dirty="0" smtClean="0">
                        <a:latin typeface="Calibri" pitchFamily="34" charset="0"/>
                      </a:endParaRPr>
                    </a:p>
                    <a:p>
                      <a:pPr lvl="1">
                        <a:buFont typeface="Arial" pitchFamily="34" charset="0"/>
                        <a:buChar char="•"/>
                      </a:pPr>
                      <a:endParaRPr lang="en-US" sz="1200" dirty="0" smtClean="0">
                        <a:latin typeface="Calibri" pitchFamily="34" charset="0"/>
                      </a:endParaRPr>
                    </a:p>
                  </a:txBody>
                  <a:tcPr marL="121888" marR="121888"/>
                </a:tc>
                <a:tc>
                  <a:txBody>
                    <a:bodyPr/>
                    <a:lstStyle/>
                    <a:p>
                      <a:pPr marL="0" indent="0">
                        <a:buFontTx/>
                        <a:buNone/>
                      </a:pPr>
                      <a:endParaRPr lang="en-US" altLang="zh-CN" sz="1200" dirty="0" smtClean="0">
                        <a:latin typeface="Calibri" pitchFamily="34" charset="0"/>
                      </a:endParaRPr>
                    </a:p>
                    <a:p>
                      <a:pPr lvl="0">
                        <a:buFont typeface="Arial" pitchFamily="34" charset="0"/>
                        <a:buChar char="•"/>
                      </a:pPr>
                      <a:r>
                        <a:rPr lang="en-US" sz="1200" b="1" dirty="0" smtClean="0">
                          <a:latin typeface="Calibri" pitchFamily="34" charset="0"/>
                        </a:rPr>
                        <a:t> Eco-friendly construction</a:t>
                      </a:r>
                    </a:p>
                    <a:p>
                      <a:pPr marL="109538" marR="0" lvl="0" indent="-109538" algn="l" defTabSz="914400" rtl="0" eaLnBrk="1" fontAlgn="auto" latinLnBrk="0" hangingPunct="1">
                        <a:lnSpc>
                          <a:spcPct val="100000"/>
                        </a:lnSpc>
                        <a:spcBef>
                          <a:spcPts val="0"/>
                        </a:spcBef>
                        <a:spcAft>
                          <a:spcPts val="0"/>
                        </a:spcAft>
                        <a:buClrTx/>
                        <a:buSzTx/>
                        <a:buFontTx/>
                        <a:buChar char="-"/>
                        <a:tabLst/>
                        <a:defRPr/>
                      </a:pPr>
                      <a:r>
                        <a:rPr lang="en-US" altLang="zh-CN" sz="1200" baseline="0" dirty="0" smtClean="0">
                          <a:latin typeface="Calibri" pitchFamily="34" charset="0"/>
                        </a:rPr>
                        <a:t>Meets Energy Star 5.0, EPEAT Gold, and ULE Gold specifications to save money via efficient power consumption</a:t>
                      </a:r>
                    </a:p>
                    <a:p>
                      <a:pPr marL="109538" marR="0" lvl="0" indent="-109538" algn="l" defTabSz="914400" rtl="0" eaLnBrk="1" fontAlgn="auto" latinLnBrk="0" hangingPunct="1">
                        <a:lnSpc>
                          <a:spcPct val="100000"/>
                        </a:lnSpc>
                        <a:spcBef>
                          <a:spcPts val="0"/>
                        </a:spcBef>
                        <a:spcAft>
                          <a:spcPts val="0"/>
                        </a:spcAft>
                        <a:buClrTx/>
                        <a:buSzTx/>
                        <a:buFontTx/>
                        <a:buChar char="-"/>
                        <a:tabLst/>
                        <a:defRPr/>
                      </a:pPr>
                      <a:r>
                        <a:rPr lang="en-US" altLang="zh-CN" sz="1200" baseline="0" dirty="0" smtClean="0">
                          <a:latin typeface="Calibri" pitchFamily="34" charset="0"/>
                        </a:rPr>
                        <a:t>Asset Recovery Services provides the following customer benefits: Green, Secure, Documented, Professional, Convenience, Value. </a:t>
                      </a:r>
                    </a:p>
                  </a:txBody>
                  <a:tcPr marL="121888" marR="121888"/>
                </a:tc>
              </a:tr>
            </a:tbl>
          </a:graphicData>
        </a:graphic>
      </p:graphicFrame>
      <p:sp>
        <p:nvSpPr>
          <p:cNvPr id="4" name="TextBox 3"/>
          <p:cNvSpPr txBox="1"/>
          <p:nvPr/>
        </p:nvSpPr>
        <p:spPr>
          <a:xfrm>
            <a:off x="9965899" y="6391011"/>
            <a:ext cx="4540469" cy="246221"/>
          </a:xfrm>
          <a:prstGeom prst="rect">
            <a:avLst/>
          </a:prstGeom>
          <a:noFill/>
        </p:spPr>
        <p:txBody>
          <a:bodyPr wrap="square" rtlCol="0">
            <a:spAutoFit/>
          </a:bodyPr>
          <a:lstStyle/>
          <a:p>
            <a:r>
              <a:rPr lang="en-US" sz="1000" dirty="0" smtClean="0">
                <a:solidFill>
                  <a:schemeClr val="tx2"/>
                </a:solidFill>
              </a:rPr>
              <a:t>* Available on select models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X130e to X131e Spec Transition</a:t>
            </a:r>
            <a:endParaRPr lang="en-US" dirty="0"/>
          </a:p>
        </p:txBody>
      </p:sp>
      <p:graphicFrame>
        <p:nvGraphicFramePr>
          <p:cNvPr id="3" name="Group 76"/>
          <p:cNvGraphicFramePr>
            <a:graphicFrameLocks noGrp="1"/>
          </p:cNvGraphicFramePr>
          <p:nvPr/>
        </p:nvGraphicFramePr>
        <p:xfrm>
          <a:off x="430321" y="1175403"/>
          <a:ext cx="11255187" cy="5505587"/>
        </p:xfrm>
        <a:graphic>
          <a:graphicData uri="http://schemas.openxmlformats.org/drawingml/2006/table">
            <a:tbl>
              <a:tblPr/>
              <a:tblGrid>
                <a:gridCol w="2116942"/>
                <a:gridCol w="2293678"/>
                <a:gridCol w="2277147"/>
                <a:gridCol w="2283710"/>
                <a:gridCol w="2283710"/>
              </a:tblGrid>
              <a:tr h="29845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Arial" pitchFamily="34" charset="0"/>
                          <a:ea typeface="MS PGothic" pitchFamily="34" charset="-128"/>
                        </a:rPr>
                        <a:t>X130e</a:t>
                      </a:r>
                    </a:p>
                  </a:txBody>
                  <a:tcPr marT="45723" marB="45723" horzOverflow="overflow">
                    <a:lnL>
                      <a:noFill/>
                    </a:lnL>
                    <a:lnR>
                      <a:noFill/>
                    </a:lnR>
                    <a:lnT>
                      <a:noFill/>
                    </a:lnT>
                    <a:lnB>
                      <a:noFill/>
                    </a:lnB>
                    <a:lnTlToBr>
                      <a:noFill/>
                    </a:lnTlToBr>
                    <a:lnBlToTr>
                      <a:noFill/>
                    </a:lnBlToTr>
                    <a:solidFill>
                      <a:srgbClr val="D9D9D9"/>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rgbClr val="000000"/>
                        </a:solidFill>
                        <a:effectLst/>
                        <a:latin typeface="Arial" pitchFamily="34" charset="0"/>
                        <a:ea typeface="MS PGothic" pitchFamily="34" charset="-128"/>
                      </a:endParaRPr>
                    </a:p>
                  </a:txBody>
                  <a:tcPr marT="45723" marB="45723" horzOverflow="overflow">
                    <a:lnL>
                      <a:noFill/>
                    </a:lnL>
                    <a:lnR>
                      <a:noFill/>
                    </a:lnR>
                    <a:lnT>
                      <a:noFill/>
                    </a:lnT>
                    <a:lnB>
                      <a:noFill/>
                    </a:lnB>
                    <a:lnTlToBr>
                      <a:noFill/>
                    </a:lnTlToBr>
                    <a:lnBlToTr>
                      <a:noFill/>
                    </a:lnBlToTr>
                    <a:solidFill>
                      <a:srgbClr val="D9D9D9"/>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000000"/>
                          </a:solidFill>
                          <a:effectLst/>
                          <a:latin typeface="Arial" pitchFamily="34" charset="0"/>
                          <a:ea typeface="MS PGothic" pitchFamily="34" charset="-128"/>
                        </a:rPr>
                        <a:t>X131e</a:t>
                      </a:r>
                    </a:p>
                  </a:txBody>
                  <a:tcPr marT="45723" marB="45723" horzOverflow="overflow">
                    <a:lnL>
                      <a:noFill/>
                    </a:lnL>
                    <a:lnR>
                      <a:noFill/>
                    </a:lnR>
                    <a:lnT>
                      <a:noFill/>
                    </a:lnT>
                    <a:lnB>
                      <a:noFill/>
                    </a:lnB>
                    <a:lnTlToBr>
                      <a:noFill/>
                    </a:lnTlToBr>
                    <a:lnBlToTr>
                      <a:noFill/>
                    </a:lnBlToTr>
                    <a:solidFill>
                      <a:srgbClr val="D9D9D9"/>
                    </a:solidFill>
                  </a:tcPr>
                </a:tc>
                <a:tc hMerge="1">
                  <a:txBody>
                    <a:bodyPr/>
                    <a:lstStyle/>
                    <a:p>
                      <a:endParaRPr lang="en-US"/>
                    </a:p>
                  </a:txBody>
                  <a:tcPr/>
                </a:tc>
              </a:tr>
              <a:tr h="2682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11.6” HD LED Anti-Glare (1366x762)</a:t>
                      </a:r>
                    </a:p>
                  </a:txBody>
                  <a:tcPr marT="45723" marB="45723" horzOverflow="overflow">
                    <a:lnL>
                      <a:noFill/>
                    </a:lnL>
                    <a:lnR>
                      <a:noFill/>
                    </a:lnR>
                    <a:lnT>
                      <a:noFill/>
                    </a:lnT>
                    <a:lnB>
                      <a:noFill/>
                    </a:lnB>
                    <a:lnTlToBr>
                      <a:noFill/>
                    </a:lnTlToBr>
                    <a:lnBlToTr>
                      <a:noFill/>
                    </a:lnBlToTr>
                    <a:solidFill>
                      <a:srgbClr val="FFFFFF"/>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Display</a:t>
                      </a:r>
                    </a:p>
                  </a:txBody>
                  <a:tcPr marT="45723" marB="45723" anchor="ctr" horzOverflow="overflow">
                    <a:lnL>
                      <a:noFill/>
                    </a:lnL>
                    <a:lnR>
                      <a:noFill/>
                    </a:lnR>
                    <a:lnT>
                      <a:noFill/>
                    </a:lnT>
                    <a:lnB>
                      <a:noFill/>
                    </a:lnB>
                    <a:lnTlToBr>
                      <a:noFill/>
                    </a:lnTlToBr>
                    <a:lnBlToTr>
                      <a:noFill/>
                    </a:lnBlToTr>
                    <a:solidFill>
                      <a:srgbClr val="FFFFFF"/>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11.6” HD LED Anti-Glare (1366x762)</a:t>
                      </a:r>
                    </a:p>
                  </a:txBody>
                  <a:tcPr marT="45723" marB="45723" horzOverflow="overflow">
                    <a:lnL>
                      <a:noFill/>
                    </a:lnL>
                    <a:lnR>
                      <a:noFill/>
                    </a:lnR>
                    <a:lnT>
                      <a:noFill/>
                    </a:lnT>
                    <a:lnB>
                      <a:noFill/>
                    </a:lnB>
                    <a:lnTlToBr>
                      <a:noFill/>
                    </a:lnTlToBr>
                    <a:lnBlToTr>
                      <a:noFill/>
                    </a:lnBlToTr>
                    <a:solidFill>
                      <a:srgbClr val="FFFFFF"/>
                    </a:solidFill>
                  </a:tcPr>
                </a:tc>
                <a:tc hMerge="1">
                  <a:txBody>
                    <a:bodyPr/>
                    <a:lstStyle/>
                    <a:p>
                      <a:endParaRPr lang="en-US"/>
                    </a:p>
                  </a:txBody>
                  <a:tcPr/>
                </a:tc>
              </a:tr>
              <a:tr h="577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Dual Core e-450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Dual Core E-300</a:t>
                      </a:r>
                    </a:p>
                  </a:txBody>
                  <a:tcPr marT="45723" marB="45723"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Celeron 867 (spec bid)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DC Core i3-2367M</a:t>
                      </a:r>
                    </a:p>
                  </a:txBody>
                  <a:tcPr marT="45723" marB="45723" anchor="ctr"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Processor</a:t>
                      </a:r>
                    </a:p>
                  </a:txBody>
                  <a:tcPr marT="45723" marB="45723" anchor="ctr"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Brazos 2.0 E1 1200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Brazos 2.0 E2 1800</a:t>
                      </a:r>
                    </a:p>
                  </a:txBody>
                  <a:tcPr marT="45723" marB="45723" anchor="ctr" horzOverflow="overflow">
                    <a:lnL>
                      <a:noFill/>
                    </a:lnL>
                    <a:lnR>
                      <a:noFill/>
                    </a:lnR>
                    <a:lnT>
                      <a:noFill/>
                    </a:lnT>
                    <a:lnB>
                      <a:noFill/>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Celeron 867 (spec bid)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DC Core i3-2367U</a:t>
                      </a:r>
                    </a:p>
                  </a:txBody>
                  <a:tcPr marT="45723" marB="45723" anchor="ctr" horzOverflow="overflow">
                    <a:lnL>
                      <a:noFill/>
                    </a:lnL>
                    <a:lnR>
                      <a:noFill/>
                    </a:lnR>
                    <a:lnT>
                      <a:noFill/>
                    </a:lnT>
                    <a:lnB>
                      <a:noFill/>
                    </a:lnB>
                    <a:lnTlToBr>
                      <a:noFill/>
                    </a:lnTlToBr>
                    <a:lnBlToTr>
                      <a:noFill/>
                    </a:lnBlToTr>
                    <a:solidFill>
                      <a:srgbClr val="E7E7E7"/>
                    </a:solid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AMD Radeon HD 6310 &amp; 6320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HD &amp; HD 3000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Graphics</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1" i="0" u="none" strike="noStrike" cap="none" normalizeH="0" baseline="0" dirty="0" smtClean="0">
                          <a:ln>
                            <a:noFill/>
                          </a:ln>
                          <a:solidFill>
                            <a:srgbClr val="FF0000"/>
                          </a:solidFill>
                          <a:effectLst/>
                          <a:latin typeface="Arial" pitchFamily="34" charset="0"/>
                          <a:ea typeface="MS PGothic" pitchFamily="34" charset="-128"/>
                        </a:rPr>
                        <a:t>AMD Radeon HD 7340 &amp; 7310</a:t>
                      </a:r>
                    </a:p>
                  </a:txBody>
                  <a:tcPr marT="45723" marB="45723" anchor="ctr"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Intel HD &amp; HD 3000</a:t>
                      </a:r>
                    </a:p>
                  </a:txBody>
                  <a:tcPr marT="45723" marB="45723" anchor="ctr" horzOverflow="overflow">
                    <a:lnL>
                      <a:noFill/>
                    </a:lnL>
                    <a:lnR>
                      <a:noFill/>
                    </a:lnR>
                    <a:lnT>
                      <a:noFill/>
                    </a:lnT>
                    <a:lnB>
                      <a:noFill/>
                    </a:lnB>
                    <a:lnTlToBr>
                      <a:noFill/>
                    </a:lnTlToBr>
                    <a:lnBlToTr>
                      <a:noFill/>
                    </a:lnBlToTr>
                    <a:solidFill>
                      <a:schemeClr val="bg1"/>
                    </a:solidFill>
                  </a:tcPr>
                </a:tc>
              </a:tr>
              <a:tr h="44926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low light sensitive webcam, stereo speakers, digital mic, HD Audio</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Multimedia</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720p HD webcam, stereo speakers, digital mic,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Dolby Advanced Audio v2</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5318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HDMI, 3 USB (1 powered), VGA, 4-in-1, RJ-45(GB)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Opt: BT 3.0, WWAN</a:t>
                      </a: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I/O</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HDMI 1.4,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2 USB 3.0</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1 USB 2.0 (powered), VGA, 4-in-1, RJ-45(GB)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Opt: BT 3.0, WWAN</a:t>
                      </a:r>
                    </a:p>
                  </a:txBody>
                  <a:tcPr marT="45723" marB="45723"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3674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8GB max DDR3 1333MHz and 1066MHz</a:t>
                      </a:r>
                      <a:r>
                        <a:rPr kumimoji="0" lang="en-US" sz="1150" b="0" i="0" u="none" strike="noStrike" cap="none" normalizeH="0" baseline="0" dirty="0" smtClean="0">
                          <a:ln>
                            <a:noFill/>
                          </a:ln>
                          <a:solidFill>
                            <a:srgbClr val="FF0000"/>
                          </a:solidFill>
                          <a:effectLst/>
                          <a:latin typeface="Arial" pitchFamily="34" charset="0"/>
                          <a:ea typeface="MS PGothic" pitchFamily="34" charset="-128"/>
                        </a:rPr>
                        <a:t>  </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(2 DIMM slots)</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Memory</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8GB max DDR3 </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1600MHz</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 (2 DIMM slots)</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46196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1.78 kg (3.92 lbs) w/6 cell battery</a:t>
                      </a: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Weight</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1.78 kg (3.92 lbs) w/6 cell battery</a:t>
                      </a: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4476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250GB/320GB</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500GB 5400rpm, 320GB</a:t>
                      </a:r>
                      <a:r>
                        <a:rPr kumimoji="0" lang="en-US" sz="1150" b="1" i="0" u="none" strike="noStrike" cap="none" normalizeH="0" baseline="0" dirty="0" smtClean="0">
                          <a:ln>
                            <a:noFill/>
                          </a:ln>
                          <a:solidFill>
                            <a:srgbClr val="FF0000"/>
                          </a:solidFill>
                          <a:effectLst/>
                          <a:latin typeface="Arial" pitchFamily="34" charset="0"/>
                          <a:ea typeface="MS PGothic" pitchFamily="34" charset="-128"/>
                        </a:rPr>
                        <a:t>/</a:t>
                      </a:r>
                      <a:r>
                        <a:rPr kumimoji="0" lang="en-US" sz="1150" b="0" i="0" u="none" strike="noStrike" cap="none" normalizeH="0" baseline="0" dirty="0" smtClean="0">
                          <a:ln>
                            <a:noFill/>
                          </a:ln>
                          <a:solidFill>
                            <a:schemeClr val="tx1"/>
                          </a:solidFill>
                          <a:effectLst/>
                          <a:latin typeface="Arial" pitchFamily="34" charset="0"/>
                          <a:ea typeface="MS PGothic" pitchFamily="34" charset="-128"/>
                        </a:rPr>
                        <a:t>500GB 7200rpm w/APS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128GB SSD</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Storage</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320GB/500GB 5400rpm, 320GB/500GB 7200rpm w/APS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128GB SSD</a:t>
                      </a:r>
                    </a:p>
                  </a:txBody>
                  <a:tcPr marT="45723" marB="45723"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4095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Midnight Black - standard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Heatwave Red - standard</a:t>
                      </a:r>
                    </a:p>
                  </a:txBody>
                  <a:tcPr marT="45723" marB="45723"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Colors</a:t>
                      </a:r>
                    </a:p>
                  </a:txBody>
                  <a:tcPr marT="45723" marB="45723" anchor="ctr" horzOverflow="overflow">
                    <a:lnL>
                      <a:noFill/>
                    </a:lnL>
                    <a:lnR>
                      <a:noFill/>
                    </a:lnR>
                    <a:lnT>
                      <a:noFill/>
                    </a:lnT>
                    <a:lnB>
                      <a:noFill/>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 Midnight Black – standard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Heatwave Red – standard</a:t>
                      </a:r>
                      <a:endParaRPr kumimoji="0" lang="en-US" sz="1150" b="1"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anchor="ct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r>
              <a:tr h="27622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6 Cell: 8.5 Hrs</a:t>
                      </a: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Battery Life</a:t>
                      </a:r>
                    </a:p>
                  </a:txBody>
                  <a:tcPr marT="45723" marB="45723" anchor="ctr" horzOverflow="overflow">
                    <a:lnL>
                      <a:noFill/>
                    </a:lnL>
                    <a:lnR>
                      <a:noFill/>
                    </a:lnR>
                    <a:lnT>
                      <a:noFill/>
                    </a:lnT>
                    <a:lnB>
                      <a:noFill/>
                    </a:lnB>
                    <a:lnTlToBr>
                      <a:noFill/>
                    </a:lnTlToBr>
                    <a:lnBlToTr>
                      <a:noFill/>
                    </a:lnBlToTr>
                    <a:solidFill>
                      <a:srgbClr val="E7E7E7"/>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6 Cell:  8.5 hrs</a:t>
                      </a:r>
                    </a:p>
                  </a:txBody>
                  <a:tcPr marT="45723" marB="45723" anchor="ct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r>
              <a:tr h="3286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293.4mm x 216.0mm x 32.8mm max</a:t>
                      </a:r>
                    </a:p>
                  </a:txBody>
                  <a:tcPr marT="45723" marB="45723"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Dimensions</a:t>
                      </a:r>
                    </a:p>
                  </a:txBody>
                  <a:tcPr marT="45723" marB="45723" anchor="ctr" horzOverflow="overflow">
                    <a:lnL>
                      <a:noFill/>
                    </a:lnL>
                    <a:lnR>
                      <a:noFill/>
                    </a:lnR>
                    <a:lnT>
                      <a:noFill/>
                    </a:lnT>
                    <a:lnB>
                      <a:noFill/>
                    </a:lnB>
                    <a:lnTlToBr>
                      <a:noFill/>
                    </a:lnTlToBr>
                    <a:lnBlToTr>
                      <a:noFill/>
                    </a:lnBlToTr>
                    <a:solidFill>
                      <a:schemeClr val="bg2"/>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293.4mm x 216.0mm x 32.8mm max</a:t>
                      </a:r>
                    </a:p>
                  </a:txBody>
                  <a:tcPr marT="45723" marB="45723"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tr>
              <a:tr h="3286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 Yr Depot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 Yr Depot (Spec Bid only)</a:t>
                      </a:r>
                    </a:p>
                  </a:txBody>
                  <a:tcPr marT="45723" marB="45723" horzOverflow="overflow">
                    <a:lnL>
                      <a:noFill/>
                    </a:lnL>
                    <a:lnR>
                      <a:noFill/>
                    </a:lnR>
                    <a:lnT>
                      <a:noFill/>
                    </a:lnT>
                    <a:lnB>
                      <a:noFill/>
                    </a:lnB>
                    <a:lnTlToBr>
                      <a:noFill/>
                    </a:lnTlToBr>
                    <a:lnBlToTr>
                      <a:noFill/>
                    </a:lnBlToTr>
                    <a:solidFill>
                      <a:srgbClr val="EAEAEA"/>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pitchFamily="34" charset="0"/>
                          <a:ea typeface="MS PGothic" pitchFamily="34" charset="-128"/>
                        </a:rPr>
                        <a:t>Warranty</a:t>
                      </a:r>
                    </a:p>
                  </a:txBody>
                  <a:tcPr marT="45723" marB="45723" anchor="ctr" horzOverflow="overflow">
                    <a:lnL>
                      <a:noFill/>
                    </a:lnL>
                    <a:lnR>
                      <a:noFill/>
                    </a:lnR>
                    <a:lnT>
                      <a:noFill/>
                    </a:lnT>
                    <a:lnB>
                      <a:noFill/>
                    </a:lnB>
                    <a:lnTlToBr>
                      <a:noFill/>
                    </a:lnTlToBr>
                    <a:lnBlToTr>
                      <a:noFill/>
                    </a:lnBlToTr>
                    <a:solidFill>
                      <a:srgbClr val="EAEAEA"/>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1 Yr Depot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Arial" pitchFamily="34" charset="0"/>
                          <a:ea typeface="MS PGothic" pitchFamily="34" charset="-128"/>
                        </a:rPr>
                        <a:t>3 Yr Depot (Spec Bid only)</a:t>
                      </a:r>
                      <a:endParaRPr kumimoji="0" lang="en-US" sz="1150" b="0" i="0" u="none" strike="noStrike" cap="none" normalizeH="0" baseline="0" dirty="0" smtClean="0">
                        <a:ln>
                          <a:noFill/>
                        </a:ln>
                        <a:solidFill>
                          <a:srgbClr val="FF0000"/>
                        </a:solidFill>
                        <a:effectLst/>
                        <a:latin typeface="Arial" pitchFamily="34" charset="0"/>
                        <a:ea typeface="MS PGothic" pitchFamily="34" charset="-128"/>
                      </a:endParaRPr>
                    </a:p>
                  </a:txBody>
                  <a:tcPr marT="45723" marB="45723" horzOverflow="overflow">
                    <a:lnL>
                      <a:noFill/>
                    </a:lnL>
                    <a:lnR>
                      <a:noFill/>
                    </a:lnR>
                    <a:lnT>
                      <a:noFill/>
                    </a:lnT>
                    <a:lnB>
                      <a:noFill/>
                    </a:lnB>
                    <a:lnTlToBr>
                      <a:noFill/>
                    </a:lnTlToBr>
                    <a:lnBlToTr>
                      <a:noFill/>
                    </a:lnBlToTr>
                    <a:solidFill>
                      <a:srgbClr val="EAEAEA"/>
                    </a:solidFill>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5" name="Title 1"/>
          <p:cNvSpPr>
            <a:spLocks noGrp="1"/>
          </p:cNvSpPr>
          <p:nvPr>
            <p:ph type="title" idx="4294967295"/>
          </p:nvPr>
        </p:nvSpPr>
        <p:spPr>
          <a:xfrm>
            <a:off x="435645" y="440579"/>
            <a:ext cx="11148672" cy="506016"/>
          </a:xfrm>
          <a:prstGeom prst="rect">
            <a:avLst/>
          </a:prstGeom>
        </p:spPr>
        <p:txBody>
          <a:bodyPr lIns="109692" tIns="54848" rIns="109692" bIns="54848"/>
          <a:lstStyle/>
          <a:p>
            <a:r>
              <a:rPr lang="en-US" dirty="0" smtClean="0"/>
              <a:t>Building Block Transitions</a:t>
            </a:r>
          </a:p>
        </p:txBody>
      </p:sp>
      <p:sp>
        <p:nvSpPr>
          <p:cNvPr id="687106" name="Content Placeholder 4"/>
          <p:cNvSpPr>
            <a:spLocks noGrp="1"/>
          </p:cNvSpPr>
          <p:nvPr>
            <p:ph idx="4294967295"/>
          </p:nvPr>
        </p:nvSpPr>
        <p:spPr>
          <a:xfrm>
            <a:off x="757020" y="1258337"/>
            <a:ext cx="10746611" cy="4847332"/>
          </a:xfrm>
          <a:prstGeom prst="rect">
            <a:avLst/>
          </a:prstGeom>
          <a:ln>
            <a:noFill/>
          </a:ln>
        </p:spPr>
        <p:txBody>
          <a:bodyPr lIns="109692" tIns="54848" rIns="109692" bIns="54848"/>
          <a:lstStyle/>
          <a:p>
            <a:pPr marL="225425" indent="-225425">
              <a:buFontTx/>
              <a:buNone/>
            </a:pPr>
            <a:r>
              <a:rPr lang="en-US" sz="1800" b="1" u="sng" dirty="0" smtClean="0"/>
              <a:t>How to Use:  </a:t>
            </a:r>
          </a:p>
          <a:p>
            <a:pPr marL="225425" indent="-225425"/>
            <a:r>
              <a:rPr lang="en-US" sz="1800" dirty="0" smtClean="0"/>
              <a:t>The pages that follow highlight the changes in Building Blocks from 2011 to 2012.  Please use this section to identify the appropriate transitions for your customers.  Appropriate Transitions are listed on the same line based on either comparable capacity, comparable price range, or both.</a:t>
            </a:r>
          </a:p>
          <a:p>
            <a:pPr marL="225425" indent="-225425"/>
            <a:endParaRPr lang="en-US" sz="1800" dirty="0" smtClean="0"/>
          </a:p>
          <a:p>
            <a:pPr marL="225425" indent="-225425">
              <a:buFontTx/>
              <a:buNone/>
            </a:pPr>
            <a:r>
              <a:rPr lang="en-US" sz="1800" b="1" u="sng" dirty="0" smtClean="0"/>
              <a:t>Workhorse Policy:  </a:t>
            </a:r>
          </a:p>
          <a:p>
            <a:pPr marL="225425" indent="-225425"/>
            <a:r>
              <a:rPr lang="en-US" sz="1800" dirty="0" smtClean="0"/>
              <a:t>The ThinkPad BU is moving away from a focus on workhorse models to a focus on Workhorse Building Blocks that will remain stable throughout the product for 12 months after launch of the product. </a:t>
            </a:r>
          </a:p>
          <a:p>
            <a:pPr marL="225425" indent="-225425">
              <a:buFontTx/>
              <a:buNone/>
            </a:pPr>
            <a:r>
              <a:rPr lang="en-US" sz="1800" dirty="0" smtClean="0"/>
              <a:t> </a:t>
            </a:r>
          </a:p>
          <a:p>
            <a:pPr marL="225425" indent="-225425">
              <a:buFontTx/>
              <a:buNone/>
            </a:pPr>
            <a:r>
              <a:rPr lang="en-US" sz="1800" b="1" u="sng" dirty="0" smtClean="0"/>
              <a:t>Colors Codes &amp; Notes:</a:t>
            </a:r>
          </a:p>
        </p:txBody>
      </p:sp>
      <p:sp>
        <p:nvSpPr>
          <p:cNvPr id="4" name="Rounded Rectangle 128"/>
          <p:cNvSpPr>
            <a:spLocks noChangeArrowheads="1"/>
          </p:cNvSpPr>
          <p:nvPr/>
        </p:nvSpPr>
        <p:spPr bwMode="gray">
          <a:xfrm>
            <a:off x="919296" y="5044048"/>
            <a:ext cx="2150949" cy="658367"/>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Standard Building Block</a:t>
            </a:r>
            <a:r>
              <a:rPr lang="en-US" sz="1400" b="1" dirty="0" smtClean="0">
                <a:solidFill>
                  <a:srgbClr val="000000"/>
                </a:solidFill>
                <a:latin typeface="Century Gothic" pitchFamily="34" charset="0"/>
                <a:cs typeface="Arial" charset="0"/>
              </a:rPr>
              <a:t>)</a:t>
            </a:r>
            <a:endParaRPr lang="en-US" sz="1400" b="1" dirty="0">
              <a:solidFill>
                <a:srgbClr val="000000"/>
              </a:solidFill>
              <a:latin typeface="Century Gothic" pitchFamily="34" charset="0"/>
              <a:cs typeface="Arial" charset="0"/>
            </a:endParaRPr>
          </a:p>
        </p:txBody>
      </p:sp>
      <p:sp>
        <p:nvSpPr>
          <p:cNvPr id="5" name="Rounded Rectangle 128"/>
          <p:cNvSpPr>
            <a:spLocks noChangeArrowheads="1"/>
          </p:cNvSpPr>
          <p:nvPr/>
        </p:nvSpPr>
        <p:spPr bwMode="gray">
          <a:xfrm>
            <a:off x="3310823" y="5044042"/>
            <a:ext cx="2141058" cy="621792"/>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rgbClr val="000000"/>
                </a:solidFill>
                <a:latin typeface="Century Gothic" pitchFamily="34" charset="0"/>
                <a:cs typeface="Arial" charset="0"/>
              </a:rPr>
              <a:t>Workhorse Building Block</a:t>
            </a:r>
            <a:endParaRPr lang="en-US" sz="1400" b="1" dirty="0">
              <a:solidFill>
                <a:srgbClr val="000000"/>
              </a:solidFill>
              <a:latin typeface="Century Gothic" pitchFamily="34" charset="0"/>
              <a:cs typeface="Arial" charset="0"/>
            </a:endParaRPr>
          </a:p>
        </p:txBody>
      </p:sp>
      <p:sp>
        <p:nvSpPr>
          <p:cNvPr id="6" name="Rounded Rectangle 128"/>
          <p:cNvSpPr>
            <a:spLocks noChangeArrowheads="1"/>
          </p:cNvSpPr>
          <p:nvPr/>
        </p:nvSpPr>
        <p:spPr bwMode="gray">
          <a:xfrm>
            <a:off x="5692465" y="5044042"/>
            <a:ext cx="2141058" cy="621792"/>
          </a:xfrm>
          <a:prstGeom prst="roundRect">
            <a:avLst>
              <a:gd name="adj" fmla="val 16667"/>
            </a:avLst>
          </a:prstGeom>
          <a:solidFill>
            <a:schemeClr val="tx2">
              <a:lumMod val="60000"/>
              <a:lumOff val="40000"/>
            </a:schemeClr>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N-1 Processors</a:t>
            </a:r>
            <a:endParaRPr lang="en-US" sz="1400" b="1" dirty="0">
              <a:solidFill>
                <a:schemeClr val="bg1"/>
              </a:solidFill>
              <a:latin typeface="Century Gothic" pitchFamily="34" charset="0"/>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Group 3"/>
          <p:cNvGraphicFramePr>
            <a:graphicFrameLocks noGrp="1"/>
          </p:cNvGraphicFramePr>
          <p:nvPr>
            <p:extLst>
              <p:ext uri="{D42A27DB-BD31-4B8C-83A1-F6EECF244321}">
                <p14:modId xmlns:p14="http://schemas.microsoft.com/office/powerpoint/2010/main" xmlns="" val="1634315948"/>
              </p:ext>
            </p:extLst>
          </p:nvPr>
        </p:nvGraphicFramePr>
        <p:xfrm>
          <a:off x="292608" y="1265615"/>
          <a:ext cx="11375135" cy="3928177"/>
        </p:xfrm>
        <a:graphic>
          <a:graphicData uri="http://schemas.openxmlformats.org/drawingml/2006/table">
            <a:tbl>
              <a:tblPr/>
              <a:tblGrid>
                <a:gridCol w="1425665"/>
                <a:gridCol w="2840126"/>
                <a:gridCol w="2840126"/>
                <a:gridCol w="1429092"/>
                <a:gridCol w="2840126"/>
              </a:tblGrid>
              <a:tr h="95144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2011 Refresh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accent1"/>
                          </a:solidFill>
                          <a:effectLst/>
                          <a:latin typeface="Arial" charset="0"/>
                          <a:cs typeface="Arial" charset="0"/>
                        </a:rPr>
                        <a:t>2012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X220/X220T</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X230/X230T</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X220/X220t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cap="none" normalizeH="0" baseline="0" dirty="0" smtClean="0">
                          <a:ln>
                            <a:noFill/>
                          </a:ln>
                          <a:solidFill>
                            <a:schemeClr val="accent1"/>
                          </a:solidFill>
                          <a:effectLst/>
                          <a:latin typeface="Arial" charset="0"/>
                          <a:cs typeface="Arial" charset="0"/>
                        </a:rPr>
                        <a:t>X230/X230t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693259">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53251" name="Title 3"/>
          <p:cNvSpPr>
            <a:spLocks noGrp="1"/>
          </p:cNvSpPr>
          <p:nvPr>
            <p:ph type="title"/>
          </p:nvPr>
        </p:nvSpPr>
        <p:spPr>
          <a:xfrm>
            <a:off x="465893" y="459745"/>
            <a:ext cx="10969616" cy="665673"/>
          </a:xfrm>
        </p:spPr>
        <p:txBody>
          <a:bodyPr/>
          <a:lstStyle/>
          <a:p>
            <a:pPr eaLnBrk="1" hangingPunct="1"/>
            <a:r>
              <a:rPr lang="en-US" sz="3600" dirty="0" smtClean="0">
                <a:cs typeface="Arial" pitchFamily="34" charset="0"/>
              </a:rPr>
              <a:t>2012 X230/X230t </a:t>
            </a:r>
            <a:r>
              <a:rPr lang="en-US" sz="3600" i="1" dirty="0" smtClean="0">
                <a:solidFill>
                  <a:schemeClr val="bg1"/>
                </a:solidFill>
                <a:cs typeface="Arial" pitchFamily="34" charset="0"/>
              </a:rPr>
              <a:t>Enterprise Targeted CPU Offering</a:t>
            </a:r>
          </a:p>
        </p:txBody>
      </p:sp>
      <p:sp>
        <p:nvSpPr>
          <p:cNvPr id="53274" name="TextBox 42"/>
          <p:cNvSpPr txBox="1">
            <a:spLocks noChangeArrowheads="1"/>
          </p:cNvSpPr>
          <p:nvPr/>
        </p:nvSpPr>
        <p:spPr bwMode="auto">
          <a:xfrm>
            <a:off x="1177049" y="5873087"/>
            <a:ext cx="10297343" cy="664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9327" tIns="54686" rIns="109327" bIns="5468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171450" indent="-171450" eaLnBrk="1" hangingPunct="1">
              <a:buFont typeface="Arial" charset="0"/>
              <a:buChar char="•"/>
            </a:pPr>
            <a:r>
              <a:rPr lang="en-US" sz="1200" dirty="0" smtClean="0">
                <a:solidFill>
                  <a:srgbClr val="000000"/>
                </a:solidFill>
              </a:rPr>
              <a:t>Note </a:t>
            </a:r>
            <a:r>
              <a:rPr lang="en-US" sz="1200" dirty="0">
                <a:solidFill>
                  <a:srgbClr val="000000"/>
                </a:solidFill>
              </a:rPr>
              <a:t>actual availability of CPUs in each region may vary.  Please check with your regional COE for specific details</a:t>
            </a:r>
            <a:r>
              <a:rPr lang="en-US" sz="1200" dirty="0" smtClean="0">
                <a:solidFill>
                  <a:srgbClr val="000000"/>
                </a:solidFill>
              </a:rPr>
              <a:t>.</a:t>
            </a:r>
          </a:p>
          <a:p>
            <a:pPr marL="171450" indent="-171450" eaLnBrk="1" hangingPunct="1">
              <a:buFont typeface="Arial" charset="0"/>
              <a:buChar char="•"/>
            </a:pPr>
            <a:endParaRPr lang="en-US" sz="1200" dirty="0">
              <a:solidFill>
                <a:srgbClr val="000000"/>
              </a:solidFill>
            </a:endParaRPr>
          </a:p>
          <a:p>
            <a:pPr marL="171450" indent="-171450" eaLnBrk="1" hangingPunct="1">
              <a:buFont typeface="Arial" charset="0"/>
              <a:buChar char="•"/>
            </a:pPr>
            <a:r>
              <a:rPr lang="en-US" sz="1200" dirty="0" smtClean="0">
                <a:solidFill>
                  <a:srgbClr val="000000"/>
                </a:solidFill>
              </a:rPr>
              <a:t>**Qualify Only </a:t>
            </a:r>
            <a:endParaRPr lang="en-US" sz="1200" dirty="0">
              <a:solidFill>
                <a:srgbClr val="000000"/>
              </a:solidFill>
            </a:endParaRPr>
          </a:p>
        </p:txBody>
      </p:sp>
      <p:sp>
        <p:nvSpPr>
          <p:cNvPr id="17" name="Rounded Rectangle 128"/>
          <p:cNvSpPr>
            <a:spLocks noChangeArrowheads="1"/>
          </p:cNvSpPr>
          <p:nvPr/>
        </p:nvSpPr>
        <p:spPr bwMode="gray">
          <a:xfrm>
            <a:off x="2045733" y="2267718"/>
            <a:ext cx="2150949" cy="658367"/>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chemeClr val="bg1"/>
                </a:solidFill>
                <a:latin typeface="Century Gothic" pitchFamily="34" charset="0"/>
                <a:cs typeface="Arial" charset="0"/>
              </a:rPr>
              <a:t>i7-2620M  (2.70 GHz, 4MB L3, 1333MHz FSB</a:t>
            </a:r>
            <a:r>
              <a:rPr lang="en-US" sz="1400" b="1" dirty="0">
                <a:solidFill>
                  <a:srgbClr val="000000"/>
                </a:solidFill>
                <a:latin typeface="Century Gothic" pitchFamily="34" charset="0"/>
                <a:cs typeface="Arial" charset="0"/>
              </a:rPr>
              <a:t>)</a:t>
            </a:r>
          </a:p>
        </p:txBody>
      </p:sp>
      <p:sp>
        <p:nvSpPr>
          <p:cNvPr id="18" name="Rounded Rectangle 128"/>
          <p:cNvSpPr>
            <a:spLocks noChangeArrowheads="1"/>
          </p:cNvSpPr>
          <p:nvPr/>
        </p:nvSpPr>
        <p:spPr bwMode="gray">
          <a:xfrm>
            <a:off x="2057925" y="3035814"/>
            <a:ext cx="2150949" cy="646175"/>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rgbClr val="000000"/>
                </a:solidFill>
                <a:latin typeface="Century Gothic" pitchFamily="34" charset="0"/>
                <a:cs typeface="Arial" charset="0"/>
              </a:rPr>
              <a:t>i5-2540M  (2.60 GHz, 3MB L3, 1333MHz FSB)</a:t>
            </a:r>
          </a:p>
        </p:txBody>
      </p:sp>
      <p:sp>
        <p:nvSpPr>
          <p:cNvPr id="19" name="Rounded Rectangle 128"/>
          <p:cNvSpPr>
            <a:spLocks noChangeArrowheads="1"/>
          </p:cNvSpPr>
          <p:nvPr/>
        </p:nvSpPr>
        <p:spPr bwMode="gray">
          <a:xfrm>
            <a:off x="2045733" y="3816096"/>
            <a:ext cx="2141058" cy="621792"/>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rgbClr val="000000"/>
                </a:solidFill>
                <a:latin typeface="Century Gothic" pitchFamily="34" charset="0"/>
                <a:cs typeface="Arial" charset="0"/>
              </a:rPr>
              <a:t>i5-2520M  (2.50 GHz, 3MB L3, 1333MHz FSB)</a:t>
            </a:r>
          </a:p>
        </p:txBody>
      </p:sp>
      <p:sp>
        <p:nvSpPr>
          <p:cNvPr id="21" name="Rounded Rectangle 128"/>
          <p:cNvSpPr>
            <a:spLocks noChangeArrowheads="1"/>
          </p:cNvSpPr>
          <p:nvPr/>
        </p:nvSpPr>
        <p:spPr bwMode="gray">
          <a:xfrm>
            <a:off x="4874277" y="2267712"/>
            <a:ext cx="2150949"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i7-2640M  </a:t>
            </a:r>
            <a:r>
              <a:rPr lang="en-US" sz="1400" b="1" dirty="0">
                <a:solidFill>
                  <a:schemeClr val="bg1"/>
                </a:solidFill>
                <a:latin typeface="Century Gothic" pitchFamily="34" charset="0"/>
                <a:cs typeface="Arial" charset="0"/>
              </a:rPr>
              <a:t>(</a:t>
            </a:r>
            <a:r>
              <a:rPr lang="en-US" sz="1400" b="1" dirty="0" smtClean="0">
                <a:solidFill>
                  <a:schemeClr val="bg1"/>
                </a:solidFill>
                <a:latin typeface="Century Gothic" pitchFamily="34" charset="0"/>
                <a:cs typeface="Arial" charset="0"/>
              </a:rPr>
              <a:t>2.80 </a:t>
            </a:r>
            <a:r>
              <a:rPr lang="en-US" sz="1400" b="1" dirty="0">
                <a:solidFill>
                  <a:schemeClr val="bg1"/>
                </a:solidFill>
                <a:latin typeface="Century Gothic" pitchFamily="34" charset="0"/>
                <a:cs typeface="Arial" charset="0"/>
              </a:rPr>
              <a:t>GHz, 4MB L3, 1333MHz FSB</a:t>
            </a:r>
            <a:r>
              <a:rPr lang="en-US" sz="1400" b="1" dirty="0">
                <a:solidFill>
                  <a:srgbClr val="000000"/>
                </a:solidFill>
                <a:latin typeface="Century Gothic" pitchFamily="34" charset="0"/>
                <a:cs typeface="Arial" charset="0"/>
              </a:rPr>
              <a:t>)</a:t>
            </a:r>
          </a:p>
        </p:txBody>
      </p:sp>
      <p:sp>
        <p:nvSpPr>
          <p:cNvPr id="24" name="Rounded Rectangle 128"/>
          <p:cNvSpPr>
            <a:spLocks noChangeArrowheads="1"/>
          </p:cNvSpPr>
          <p:nvPr/>
        </p:nvSpPr>
        <p:spPr bwMode="gray">
          <a:xfrm>
            <a:off x="9245109" y="3035808"/>
            <a:ext cx="2424921" cy="670560"/>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rgbClr val="000000"/>
                </a:solidFill>
                <a:latin typeface="Century Gothic" pitchFamily="34" charset="0"/>
                <a:cs typeface="Arial" charset="0"/>
              </a:rPr>
              <a:t>i5-3360M  (Up to 3.5GHz (2.80 Base), </a:t>
            </a:r>
            <a:r>
              <a:rPr lang="en-US" sz="1400" b="1" dirty="0">
                <a:solidFill>
                  <a:srgbClr val="000000"/>
                </a:solidFill>
                <a:latin typeface="Century Gothic" pitchFamily="34" charset="0"/>
                <a:cs typeface="Arial" charset="0"/>
              </a:rPr>
              <a:t>3MB L3, </a:t>
            </a:r>
            <a:r>
              <a:rPr lang="en-US" sz="1400" b="1" dirty="0" smtClean="0">
                <a:solidFill>
                  <a:srgbClr val="000000"/>
                </a:solidFill>
                <a:latin typeface="Century Gothic" pitchFamily="34" charset="0"/>
                <a:cs typeface="Arial" charset="0"/>
              </a:rPr>
              <a:t>1600MHz </a:t>
            </a:r>
            <a:r>
              <a:rPr lang="en-US" sz="1400" b="1" dirty="0">
                <a:solidFill>
                  <a:srgbClr val="000000"/>
                </a:solidFill>
                <a:latin typeface="Century Gothic" pitchFamily="34" charset="0"/>
                <a:cs typeface="Arial" charset="0"/>
              </a:rPr>
              <a:t>FSB)</a:t>
            </a:r>
          </a:p>
        </p:txBody>
      </p:sp>
      <p:sp>
        <p:nvSpPr>
          <p:cNvPr id="25" name="Rounded Rectangle 128"/>
          <p:cNvSpPr>
            <a:spLocks noChangeArrowheads="1"/>
          </p:cNvSpPr>
          <p:nvPr/>
        </p:nvSpPr>
        <p:spPr bwMode="gray">
          <a:xfrm>
            <a:off x="9245109" y="3761232"/>
            <a:ext cx="2424921" cy="658368"/>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rgbClr val="000000"/>
                </a:solidFill>
                <a:latin typeface="Century Gothic" pitchFamily="34" charset="0"/>
                <a:cs typeface="Arial" charset="0"/>
              </a:rPr>
              <a:t>i5-3320M  (Up to 3.3GHz (2.60 Base), </a:t>
            </a:r>
            <a:r>
              <a:rPr lang="en-US" sz="1400" b="1" dirty="0">
                <a:solidFill>
                  <a:srgbClr val="000000"/>
                </a:solidFill>
                <a:latin typeface="Century Gothic" pitchFamily="34" charset="0"/>
                <a:cs typeface="Arial" charset="0"/>
              </a:rPr>
              <a:t>3MB L3, </a:t>
            </a:r>
            <a:r>
              <a:rPr lang="en-US" sz="1400" b="1" dirty="0" smtClean="0">
                <a:solidFill>
                  <a:srgbClr val="000000"/>
                </a:solidFill>
                <a:latin typeface="Century Gothic" pitchFamily="34" charset="0"/>
                <a:cs typeface="Arial" charset="0"/>
              </a:rPr>
              <a:t>1600MHz </a:t>
            </a:r>
            <a:r>
              <a:rPr lang="en-US" sz="1400" b="1" dirty="0">
                <a:solidFill>
                  <a:srgbClr val="000000"/>
                </a:solidFill>
                <a:latin typeface="Century Gothic" pitchFamily="34" charset="0"/>
                <a:cs typeface="Arial" charset="0"/>
              </a:rPr>
              <a:t>FSB)</a:t>
            </a:r>
          </a:p>
        </p:txBody>
      </p:sp>
      <p:sp>
        <p:nvSpPr>
          <p:cNvPr id="26" name="Rounded Rectangle 128"/>
          <p:cNvSpPr>
            <a:spLocks noChangeArrowheads="1"/>
          </p:cNvSpPr>
          <p:nvPr/>
        </p:nvSpPr>
        <p:spPr bwMode="gray">
          <a:xfrm>
            <a:off x="9245109" y="2261616"/>
            <a:ext cx="2424921"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i7-3520M  (Up to 3.6GHz (2.90 Base), </a:t>
            </a:r>
            <a:r>
              <a:rPr lang="en-US" sz="1400" b="1" dirty="0">
                <a:solidFill>
                  <a:schemeClr val="bg1"/>
                </a:solidFill>
                <a:latin typeface="Century Gothic" pitchFamily="34" charset="0"/>
                <a:cs typeface="Arial" charset="0"/>
              </a:rPr>
              <a:t>4MB L3, </a:t>
            </a:r>
            <a:r>
              <a:rPr lang="en-US" sz="1400" b="1" dirty="0" smtClean="0">
                <a:solidFill>
                  <a:schemeClr val="bg1"/>
                </a:solidFill>
                <a:latin typeface="Century Gothic" pitchFamily="34" charset="0"/>
                <a:cs typeface="Arial" charset="0"/>
              </a:rPr>
              <a:t>1600MHz </a:t>
            </a:r>
            <a:r>
              <a:rPr lang="en-US" sz="1400" b="1" dirty="0">
                <a:solidFill>
                  <a:schemeClr val="bg1"/>
                </a:solidFill>
                <a:latin typeface="Century Gothic" pitchFamily="34" charset="0"/>
                <a:cs typeface="Arial" charset="0"/>
              </a:rPr>
              <a:t>FSB</a:t>
            </a:r>
            <a:r>
              <a:rPr lang="en-US" sz="1400" b="1" dirty="0">
                <a:solidFill>
                  <a:srgbClr val="000000"/>
                </a:solidFill>
                <a:latin typeface="Century Gothic" pitchFamily="34" charset="0"/>
                <a:cs typeface="Arial" charset="0"/>
              </a:rPr>
              <a:t>)</a:t>
            </a:r>
          </a:p>
        </p:txBody>
      </p:sp>
      <p:sp>
        <p:nvSpPr>
          <p:cNvPr id="14" name="Rounded Rectangle 128"/>
          <p:cNvSpPr>
            <a:spLocks noChangeArrowheads="1"/>
          </p:cNvSpPr>
          <p:nvPr/>
        </p:nvSpPr>
        <p:spPr bwMode="gray">
          <a:xfrm>
            <a:off x="9245109" y="4493802"/>
            <a:ext cx="2424921"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chemeClr val="bg1"/>
                </a:solidFill>
                <a:latin typeface="Century Gothic" pitchFamily="34" charset="0"/>
                <a:cs typeface="Arial" charset="0"/>
              </a:rPr>
              <a:t>i7-3667U  </a:t>
            </a:r>
            <a:r>
              <a:rPr lang="en-US" sz="1400" b="1" dirty="0" smtClean="0">
                <a:solidFill>
                  <a:schemeClr val="bg1"/>
                </a:solidFill>
                <a:latin typeface="Century Gothic" pitchFamily="34" charset="0"/>
                <a:cs typeface="Arial" charset="0"/>
              </a:rPr>
              <a:t>(Up to 3.2GHz (2.0 Base), </a:t>
            </a:r>
            <a:r>
              <a:rPr lang="en-US" sz="1400" b="1" dirty="0">
                <a:solidFill>
                  <a:schemeClr val="bg1"/>
                </a:solidFill>
                <a:latin typeface="Century Gothic" pitchFamily="34" charset="0"/>
                <a:cs typeface="Arial" charset="0"/>
              </a:rPr>
              <a:t>4MB L3, 1600MHz FSB</a:t>
            </a:r>
            <a:r>
              <a:rPr lang="en-US" sz="1400" b="1" dirty="0" smtClean="0">
                <a:solidFill>
                  <a:schemeClr val="bg1"/>
                </a:solidFill>
                <a:latin typeface="Century Gothic" pitchFamily="34" charset="0"/>
                <a:cs typeface="Arial" charset="0"/>
              </a:rPr>
              <a:t>)**</a:t>
            </a:r>
            <a:endParaRPr lang="en-US" sz="1400" b="1" dirty="0">
              <a:solidFill>
                <a:srgbClr val="000000"/>
              </a:solidFill>
              <a:latin typeface="Century Gothic" pitchFamily="34" charset="0"/>
              <a:cs typeface="Arial" charset="0"/>
            </a:endParaRPr>
          </a:p>
        </p:txBody>
      </p:sp>
      <p:sp>
        <p:nvSpPr>
          <p:cNvPr id="2" name="TextBox 1"/>
          <p:cNvSpPr txBox="1"/>
          <p:nvPr/>
        </p:nvSpPr>
        <p:spPr>
          <a:xfrm>
            <a:off x="9697375" y="5283813"/>
            <a:ext cx="1538184" cy="307777"/>
          </a:xfrm>
          <a:prstGeom prst="rect">
            <a:avLst/>
          </a:prstGeom>
          <a:noFill/>
        </p:spPr>
        <p:txBody>
          <a:bodyPr wrap="square" rtlCol="0">
            <a:spAutoFit/>
          </a:bodyPr>
          <a:lstStyle/>
          <a:p>
            <a:r>
              <a:rPr lang="en-US" sz="1400" dirty="0" smtClean="0">
                <a:solidFill>
                  <a:schemeClr val="accent1"/>
                </a:solidFill>
              </a:rPr>
              <a:t>**Qualify Only</a:t>
            </a:r>
          </a:p>
        </p:txBody>
      </p:sp>
      <p:sp>
        <p:nvSpPr>
          <p:cNvPr id="15" name="Rounded Rectangle 128"/>
          <p:cNvSpPr>
            <a:spLocks noChangeArrowheads="1"/>
          </p:cNvSpPr>
          <p:nvPr/>
        </p:nvSpPr>
        <p:spPr bwMode="gray">
          <a:xfrm>
            <a:off x="2040787" y="4493802"/>
            <a:ext cx="2150949"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i5-2557M  (1.7GHz</a:t>
            </a:r>
            <a:r>
              <a:rPr lang="en-US" sz="1400" b="1" dirty="0">
                <a:solidFill>
                  <a:schemeClr val="bg1"/>
                </a:solidFill>
                <a:latin typeface="Century Gothic" pitchFamily="34" charset="0"/>
                <a:cs typeface="Arial" charset="0"/>
              </a:rPr>
              <a:t>, </a:t>
            </a:r>
            <a:r>
              <a:rPr lang="en-US" sz="1400" b="1" dirty="0" smtClean="0">
                <a:solidFill>
                  <a:schemeClr val="bg1"/>
                </a:solidFill>
                <a:latin typeface="Century Gothic" pitchFamily="34" charset="0"/>
                <a:cs typeface="Arial" charset="0"/>
              </a:rPr>
              <a:t>3MB </a:t>
            </a:r>
            <a:r>
              <a:rPr lang="en-US" sz="1400" b="1" dirty="0">
                <a:solidFill>
                  <a:schemeClr val="bg1"/>
                </a:solidFill>
                <a:latin typeface="Century Gothic" pitchFamily="34" charset="0"/>
                <a:cs typeface="Arial" charset="0"/>
              </a:rPr>
              <a:t>L3, </a:t>
            </a:r>
            <a:r>
              <a:rPr lang="en-US" sz="1400" b="1" dirty="0" smtClean="0">
                <a:solidFill>
                  <a:schemeClr val="bg1"/>
                </a:solidFill>
                <a:latin typeface="Century Gothic" pitchFamily="34" charset="0"/>
                <a:cs typeface="Arial" charset="0"/>
              </a:rPr>
              <a:t>1333MHz </a:t>
            </a:r>
            <a:r>
              <a:rPr lang="en-US" sz="1400" b="1" dirty="0">
                <a:solidFill>
                  <a:schemeClr val="bg1"/>
                </a:solidFill>
                <a:latin typeface="Century Gothic" pitchFamily="34" charset="0"/>
                <a:cs typeface="Arial" charset="0"/>
              </a:rPr>
              <a:t>FSB</a:t>
            </a:r>
            <a:r>
              <a:rPr lang="en-US" sz="1400" b="1" dirty="0" smtClean="0">
                <a:solidFill>
                  <a:schemeClr val="bg1"/>
                </a:solidFill>
                <a:latin typeface="Century Gothic" pitchFamily="34" charset="0"/>
                <a:cs typeface="Arial" charset="0"/>
              </a:rPr>
              <a:t>)</a:t>
            </a:r>
            <a:endParaRPr lang="en-US" sz="1400" b="1" dirty="0">
              <a:solidFill>
                <a:srgbClr val="000000"/>
              </a:solidFill>
              <a:latin typeface="Century Gothic" pitchFamily="34" charset="0"/>
              <a:cs typeface="Arial" charset="0"/>
            </a:endParaRPr>
          </a:p>
        </p:txBody>
      </p:sp>
    </p:spTree>
    <p:extLst>
      <p:ext uri="{BB962C8B-B14F-4D97-AF65-F5344CB8AC3E}">
        <p14:creationId xmlns:p14="http://schemas.microsoft.com/office/powerpoint/2010/main" xmlns="" val="353524642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Group 3"/>
          <p:cNvGraphicFramePr>
            <a:graphicFrameLocks noGrp="1"/>
          </p:cNvGraphicFramePr>
          <p:nvPr>
            <p:extLst>
              <p:ext uri="{D42A27DB-BD31-4B8C-83A1-F6EECF244321}">
                <p14:modId xmlns:p14="http://schemas.microsoft.com/office/powerpoint/2010/main" xmlns="" val="3242363665"/>
              </p:ext>
            </p:extLst>
          </p:nvPr>
        </p:nvGraphicFramePr>
        <p:xfrm>
          <a:off x="292608" y="1265617"/>
          <a:ext cx="11375135" cy="3996075"/>
        </p:xfrm>
        <a:graphic>
          <a:graphicData uri="http://schemas.openxmlformats.org/drawingml/2006/table">
            <a:tbl>
              <a:tblPr/>
              <a:tblGrid>
                <a:gridCol w="1425665"/>
                <a:gridCol w="2840126"/>
                <a:gridCol w="2840126"/>
                <a:gridCol w="1429092"/>
                <a:gridCol w="2840126"/>
              </a:tblGrid>
              <a:tr h="95144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2011 Refresh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accent1"/>
                          </a:solidFill>
                          <a:effectLst/>
                          <a:latin typeface="Arial" charset="0"/>
                          <a:cs typeface="Arial" charset="0"/>
                        </a:rPr>
                        <a:t>2012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1"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1"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1"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1"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X220/220T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1"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53251" name="Title 3"/>
          <p:cNvSpPr>
            <a:spLocks noGrp="1"/>
          </p:cNvSpPr>
          <p:nvPr>
            <p:ph type="title"/>
          </p:nvPr>
        </p:nvSpPr>
        <p:spPr>
          <a:xfrm>
            <a:off x="465893" y="459745"/>
            <a:ext cx="10969616" cy="665673"/>
          </a:xfrm>
        </p:spPr>
        <p:txBody>
          <a:bodyPr/>
          <a:lstStyle/>
          <a:p>
            <a:pPr eaLnBrk="1" hangingPunct="1"/>
            <a:r>
              <a:rPr lang="en-US" sz="3600" dirty="0" smtClean="0">
                <a:cs typeface="Arial" pitchFamily="34" charset="0"/>
              </a:rPr>
              <a:t>2012 X230/X230t </a:t>
            </a:r>
            <a:r>
              <a:rPr lang="en-US" sz="3600" i="1" dirty="0" smtClean="0">
                <a:solidFill>
                  <a:schemeClr val="bg1"/>
                </a:solidFill>
                <a:cs typeface="Arial" pitchFamily="34" charset="0"/>
              </a:rPr>
              <a:t>Transaction CPU Offering</a:t>
            </a:r>
          </a:p>
        </p:txBody>
      </p:sp>
      <p:sp>
        <p:nvSpPr>
          <p:cNvPr id="53274" name="TextBox 42"/>
          <p:cNvSpPr txBox="1">
            <a:spLocks noChangeArrowheads="1"/>
          </p:cNvSpPr>
          <p:nvPr/>
        </p:nvSpPr>
        <p:spPr bwMode="auto">
          <a:xfrm>
            <a:off x="1177050" y="6213715"/>
            <a:ext cx="10297343" cy="295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9327" tIns="54686" rIns="109327" bIns="5468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1200" dirty="0">
                <a:solidFill>
                  <a:srgbClr val="000000"/>
                </a:solidFill>
              </a:rPr>
              <a:t>* Note actual availability of CPUs in each region may vary.  Please check with your regional COE for specific details. </a:t>
            </a:r>
          </a:p>
        </p:txBody>
      </p:sp>
      <p:sp>
        <p:nvSpPr>
          <p:cNvPr id="32" name="Rounded Rectangle 128"/>
          <p:cNvSpPr>
            <a:spLocks noChangeArrowheads="1"/>
          </p:cNvSpPr>
          <p:nvPr/>
        </p:nvSpPr>
        <p:spPr bwMode="gray">
          <a:xfrm>
            <a:off x="2009156" y="2279904"/>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 i5-2410M (2.30 GHz, 3MB L3, 1333MHz FSB) </a:t>
            </a:r>
            <a:endParaRPr lang="en-US" sz="1400" b="1" dirty="0">
              <a:solidFill>
                <a:schemeClr val="bg1"/>
              </a:solidFill>
              <a:latin typeface="Century Gothic" pitchFamily="34" charset="0"/>
              <a:ea typeface="宋体" charset="-122"/>
              <a:cs typeface="Arial" charset="0"/>
            </a:endParaRPr>
          </a:p>
        </p:txBody>
      </p:sp>
      <p:sp>
        <p:nvSpPr>
          <p:cNvPr id="33" name="Rounded Rectangle 128"/>
          <p:cNvSpPr>
            <a:spLocks noChangeArrowheads="1"/>
          </p:cNvSpPr>
          <p:nvPr/>
        </p:nvSpPr>
        <p:spPr bwMode="gray">
          <a:xfrm>
            <a:off x="2009156" y="3785616"/>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i3-2310M (2.10 GHz</a:t>
            </a:r>
            <a:r>
              <a:rPr lang="en-US" sz="1400" b="1" dirty="0">
                <a:solidFill>
                  <a:schemeClr val="bg1"/>
                </a:solidFill>
                <a:latin typeface="Century Gothic" pitchFamily="34" charset="0"/>
                <a:ea typeface="宋体" charset="-122"/>
                <a:cs typeface="Arial" charset="0"/>
              </a:rPr>
              <a:t>, 3MB L3, 1333MHz FSB</a:t>
            </a:r>
            <a:r>
              <a:rPr lang="en-US" sz="1400" b="1" dirty="0" smtClean="0">
                <a:solidFill>
                  <a:schemeClr val="bg1"/>
                </a:solidFill>
                <a:latin typeface="Century Gothic" pitchFamily="34" charset="0"/>
                <a:ea typeface="宋体" charset="-122"/>
                <a:cs typeface="Arial" charset="0"/>
              </a:rPr>
              <a:t>)</a:t>
            </a:r>
            <a:endParaRPr lang="en-US" sz="1400" b="1" dirty="0">
              <a:solidFill>
                <a:schemeClr val="bg1"/>
              </a:solidFill>
              <a:latin typeface="Century Gothic" pitchFamily="34" charset="0"/>
              <a:ea typeface="宋体" charset="-122"/>
              <a:cs typeface="Arial" charset="0"/>
            </a:endParaRPr>
          </a:p>
        </p:txBody>
      </p:sp>
      <p:sp>
        <p:nvSpPr>
          <p:cNvPr id="34" name="Rounded Rectangle 128"/>
          <p:cNvSpPr>
            <a:spLocks noChangeArrowheads="1"/>
          </p:cNvSpPr>
          <p:nvPr/>
        </p:nvSpPr>
        <p:spPr bwMode="gray">
          <a:xfrm>
            <a:off x="4831605" y="3785616"/>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i3-2350M (2.30 GHz, 3MB L3, 1333MHz FSB)</a:t>
            </a:r>
            <a:endParaRPr lang="en-US" sz="1400" b="1" dirty="0">
              <a:solidFill>
                <a:schemeClr val="bg1"/>
              </a:solidFill>
              <a:latin typeface="Century Gothic" pitchFamily="34" charset="0"/>
              <a:ea typeface="宋体" charset="-122"/>
              <a:cs typeface="Arial" charset="0"/>
            </a:endParaRPr>
          </a:p>
        </p:txBody>
      </p:sp>
      <p:sp>
        <p:nvSpPr>
          <p:cNvPr id="35" name="Rounded Rectangle 128"/>
          <p:cNvSpPr>
            <a:spLocks noChangeArrowheads="1"/>
          </p:cNvSpPr>
          <p:nvPr/>
        </p:nvSpPr>
        <p:spPr bwMode="gray">
          <a:xfrm>
            <a:off x="9141473" y="3044952"/>
            <a:ext cx="2150949" cy="609600"/>
          </a:xfrm>
          <a:prstGeom prst="roundRect">
            <a:avLst>
              <a:gd name="adj" fmla="val 16667"/>
            </a:avLst>
          </a:prstGeom>
          <a:solidFill>
            <a:schemeClr val="tx2">
              <a:lumMod val="60000"/>
              <a:lumOff val="40000"/>
            </a:schemeClr>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i3-2370M (2.40 GHz, 3MB L3, 1333MHz FSB)</a:t>
            </a:r>
            <a:endParaRPr lang="en-US" sz="1400" b="1" dirty="0">
              <a:solidFill>
                <a:schemeClr val="bg1"/>
              </a:solidFill>
              <a:latin typeface="Century Gothic" pitchFamily="34" charset="0"/>
              <a:ea typeface="宋体" charset="-122"/>
              <a:cs typeface="Arial" charset="0"/>
            </a:endParaRPr>
          </a:p>
        </p:txBody>
      </p:sp>
      <p:sp>
        <p:nvSpPr>
          <p:cNvPr id="36" name="Rounded Rectangle 128"/>
          <p:cNvSpPr>
            <a:spLocks noChangeArrowheads="1"/>
          </p:cNvSpPr>
          <p:nvPr/>
        </p:nvSpPr>
        <p:spPr bwMode="gray">
          <a:xfrm>
            <a:off x="4831604" y="2279904"/>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 i5-2450M (2.40 GHz, 3MB L3, 1333MHz FSB) </a:t>
            </a:r>
            <a:endParaRPr lang="en-US" sz="1400" b="1" dirty="0">
              <a:solidFill>
                <a:schemeClr val="bg1"/>
              </a:solidFill>
              <a:latin typeface="Century Gothic" pitchFamily="34" charset="0"/>
              <a:ea typeface="宋体" charset="-122"/>
              <a:cs typeface="Arial" charset="0"/>
            </a:endParaRPr>
          </a:p>
        </p:txBody>
      </p:sp>
      <p:sp>
        <p:nvSpPr>
          <p:cNvPr id="41" name="Rounded Rectangle 128"/>
          <p:cNvSpPr>
            <a:spLocks noChangeArrowheads="1"/>
          </p:cNvSpPr>
          <p:nvPr/>
        </p:nvSpPr>
        <p:spPr bwMode="gray">
          <a:xfrm>
            <a:off x="9141476" y="2279904"/>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 i5-3210M (2.50 GHz, 3MB L3, 1600MHz FSB) </a:t>
            </a:r>
            <a:endParaRPr lang="en-US" sz="1400" b="1" dirty="0">
              <a:solidFill>
                <a:schemeClr val="bg1"/>
              </a:solidFill>
              <a:latin typeface="Century Gothic" pitchFamily="34" charset="0"/>
              <a:ea typeface="宋体" charset="-122"/>
              <a:cs typeface="Arial" charset="0"/>
            </a:endParaRPr>
          </a:p>
        </p:txBody>
      </p:sp>
      <p:sp>
        <p:nvSpPr>
          <p:cNvPr id="14" name="Rounded Rectangle 128"/>
          <p:cNvSpPr>
            <a:spLocks noChangeArrowheads="1"/>
          </p:cNvSpPr>
          <p:nvPr/>
        </p:nvSpPr>
        <p:spPr bwMode="gray">
          <a:xfrm>
            <a:off x="4831605" y="3044952"/>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i3-2370M (2.40 GHz, 3MB L3, 1333MHz FSB)</a:t>
            </a:r>
            <a:endParaRPr lang="en-US" sz="1400" b="1" dirty="0">
              <a:solidFill>
                <a:schemeClr val="bg1"/>
              </a:solidFill>
              <a:latin typeface="Century Gothic" pitchFamily="34" charset="0"/>
              <a:ea typeface="宋体" charset="-122"/>
              <a:cs typeface="Arial" charset="0"/>
            </a:endParaRPr>
          </a:p>
        </p:txBody>
      </p:sp>
      <p:sp>
        <p:nvSpPr>
          <p:cNvPr id="12" name="Rounded Rectangle 128"/>
          <p:cNvSpPr>
            <a:spLocks noChangeArrowheads="1"/>
          </p:cNvSpPr>
          <p:nvPr/>
        </p:nvSpPr>
        <p:spPr bwMode="gray">
          <a:xfrm>
            <a:off x="4831603" y="4547616"/>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err="1" smtClean="0">
                <a:solidFill>
                  <a:schemeClr val="bg1"/>
                </a:solidFill>
                <a:latin typeface="Century Gothic" pitchFamily="34" charset="0"/>
                <a:ea typeface="宋体" charset="-122"/>
                <a:cs typeface="Arial" charset="0"/>
              </a:rPr>
              <a:t>Cel</a:t>
            </a:r>
            <a:r>
              <a:rPr lang="en-US" sz="1400" b="1" dirty="0" smtClean="0">
                <a:solidFill>
                  <a:schemeClr val="bg1"/>
                </a:solidFill>
                <a:latin typeface="Century Gothic" pitchFamily="34" charset="0"/>
                <a:ea typeface="宋体" charset="-122"/>
                <a:cs typeface="Arial" charset="0"/>
              </a:rPr>
              <a:t> 867 (1.30 GHz, 2MB L3, 1333MHz FSB)</a:t>
            </a:r>
            <a:endParaRPr lang="en-US" sz="1400" b="1" dirty="0">
              <a:solidFill>
                <a:schemeClr val="bg1"/>
              </a:solidFill>
              <a:latin typeface="Century Gothic" pitchFamily="34" charset="0"/>
              <a:ea typeface="宋体" charset="-122"/>
              <a:cs typeface="Arial" charset="0"/>
            </a:endParaRPr>
          </a:p>
        </p:txBody>
      </p:sp>
    </p:spTree>
    <p:extLst>
      <p:ext uri="{BB962C8B-B14F-4D97-AF65-F5344CB8AC3E}">
        <p14:creationId xmlns:p14="http://schemas.microsoft.com/office/powerpoint/2010/main" xmlns="" val="280546300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Group 3"/>
          <p:cNvGraphicFramePr>
            <a:graphicFrameLocks noGrp="1"/>
          </p:cNvGraphicFramePr>
          <p:nvPr>
            <p:extLst>
              <p:ext uri="{D42A27DB-BD31-4B8C-83A1-F6EECF244321}">
                <p14:modId xmlns:p14="http://schemas.microsoft.com/office/powerpoint/2010/main" xmlns="" val="3192964888"/>
              </p:ext>
            </p:extLst>
          </p:nvPr>
        </p:nvGraphicFramePr>
        <p:xfrm>
          <a:off x="292608" y="1265615"/>
          <a:ext cx="11375135" cy="3928177"/>
        </p:xfrm>
        <a:graphic>
          <a:graphicData uri="http://schemas.openxmlformats.org/drawingml/2006/table">
            <a:tbl>
              <a:tblPr/>
              <a:tblGrid>
                <a:gridCol w="1425665"/>
                <a:gridCol w="2840126"/>
                <a:gridCol w="2840126"/>
                <a:gridCol w="1429092"/>
                <a:gridCol w="2840126"/>
              </a:tblGrid>
              <a:tr h="95144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2011 Refresh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accent1"/>
                          </a:solidFill>
                          <a:effectLst/>
                          <a:latin typeface="Arial" charset="0"/>
                          <a:cs typeface="Arial" charset="0"/>
                        </a:rPr>
                        <a:t>2012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X1</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X1 Carbon</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X1</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cap="none" normalizeH="0" baseline="0" dirty="0" smtClean="0">
                          <a:ln>
                            <a:noFill/>
                          </a:ln>
                          <a:solidFill>
                            <a:schemeClr val="accent1"/>
                          </a:solidFill>
                          <a:effectLst/>
                          <a:latin typeface="Arial" charset="0"/>
                          <a:cs typeface="Arial" charset="0"/>
                        </a:rPr>
                        <a:t>X1 Carbon</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693259">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53251" name="Title 3"/>
          <p:cNvSpPr>
            <a:spLocks noGrp="1"/>
          </p:cNvSpPr>
          <p:nvPr>
            <p:ph type="title"/>
          </p:nvPr>
        </p:nvSpPr>
        <p:spPr>
          <a:xfrm>
            <a:off x="465893" y="459745"/>
            <a:ext cx="10969616" cy="665673"/>
          </a:xfrm>
        </p:spPr>
        <p:txBody>
          <a:bodyPr/>
          <a:lstStyle/>
          <a:p>
            <a:pPr eaLnBrk="1" hangingPunct="1"/>
            <a:r>
              <a:rPr lang="en-US" sz="3600" dirty="0" smtClean="0">
                <a:cs typeface="Arial" pitchFamily="34" charset="0"/>
              </a:rPr>
              <a:t>2012 X1 </a:t>
            </a:r>
            <a:r>
              <a:rPr lang="en-US" sz="3600" i="1" dirty="0" smtClean="0">
                <a:solidFill>
                  <a:schemeClr val="bg1"/>
                </a:solidFill>
                <a:cs typeface="Arial" pitchFamily="34" charset="0"/>
              </a:rPr>
              <a:t>Enterprise Targeted CPU Offering</a:t>
            </a:r>
          </a:p>
        </p:txBody>
      </p:sp>
      <p:sp>
        <p:nvSpPr>
          <p:cNvPr id="53274" name="TextBox 42"/>
          <p:cNvSpPr txBox="1">
            <a:spLocks noChangeArrowheads="1"/>
          </p:cNvSpPr>
          <p:nvPr/>
        </p:nvSpPr>
        <p:spPr bwMode="auto">
          <a:xfrm>
            <a:off x="1177049" y="5873087"/>
            <a:ext cx="10297343" cy="664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9327" tIns="54686" rIns="109327" bIns="5468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171450" indent="-171450" eaLnBrk="1" hangingPunct="1">
              <a:buFont typeface="Arial" charset="0"/>
              <a:buChar char="•"/>
            </a:pPr>
            <a:r>
              <a:rPr lang="en-US" sz="1200" dirty="0" smtClean="0">
                <a:solidFill>
                  <a:srgbClr val="000000"/>
                </a:solidFill>
              </a:rPr>
              <a:t>Note </a:t>
            </a:r>
            <a:r>
              <a:rPr lang="en-US" sz="1200" dirty="0">
                <a:solidFill>
                  <a:srgbClr val="000000"/>
                </a:solidFill>
              </a:rPr>
              <a:t>actual availability of CPUs in each region may vary.  Please check with your regional COE for specific details</a:t>
            </a:r>
            <a:r>
              <a:rPr lang="en-US" sz="1200" dirty="0" smtClean="0">
                <a:solidFill>
                  <a:srgbClr val="000000"/>
                </a:solidFill>
              </a:rPr>
              <a:t>.</a:t>
            </a:r>
          </a:p>
          <a:p>
            <a:pPr marL="171450" indent="-171450" eaLnBrk="1" hangingPunct="1">
              <a:buFont typeface="Arial" charset="0"/>
              <a:buChar char="•"/>
            </a:pPr>
            <a:endParaRPr lang="en-US" sz="1200" dirty="0">
              <a:solidFill>
                <a:srgbClr val="000000"/>
              </a:solidFill>
            </a:endParaRPr>
          </a:p>
          <a:p>
            <a:pPr marL="171450" indent="-171450" eaLnBrk="1" hangingPunct="1">
              <a:buFont typeface="Arial" charset="0"/>
              <a:buChar char="•"/>
            </a:pPr>
            <a:r>
              <a:rPr lang="en-US" sz="1200" dirty="0" smtClean="0">
                <a:solidFill>
                  <a:srgbClr val="000000"/>
                </a:solidFill>
              </a:rPr>
              <a:t>**Qualify Only </a:t>
            </a:r>
            <a:endParaRPr lang="en-US" sz="1200" dirty="0">
              <a:solidFill>
                <a:srgbClr val="000000"/>
              </a:solidFill>
            </a:endParaRPr>
          </a:p>
        </p:txBody>
      </p:sp>
      <p:sp>
        <p:nvSpPr>
          <p:cNvPr id="17" name="Rounded Rectangle 128"/>
          <p:cNvSpPr>
            <a:spLocks noChangeArrowheads="1"/>
          </p:cNvSpPr>
          <p:nvPr/>
        </p:nvSpPr>
        <p:spPr bwMode="gray">
          <a:xfrm>
            <a:off x="2045733" y="2267718"/>
            <a:ext cx="2150949" cy="658367"/>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chemeClr val="bg1"/>
                </a:solidFill>
                <a:latin typeface="Century Gothic" pitchFamily="34" charset="0"/>
                <a:cs typeface="Arial" charset="0"/>
              </a:rPr>
              <a:t>i7-2620M  (2.70 GHz, 4MB L3, 1333MHz FSB</a:t>
            </a:r>
            <a:r>
              <a:rPr lang="en-US" sz="1400" b="1" dirty="0">
                <a:solidFill>
                  <a:srgbClr val="000000"/>
                </a:solidFill>
                <a:latin typeface="Century Gothic" pitchFamily="34" charset="0"/>
                <a:cs typeface="Arial" charset="0"/>
              </a:rPr>
              <a:t>)</a:t>
            </a:r>
          </a:p>
        </p:txBody>
      </p:sp>
      <p:sp>
        <p:nvSpPr>
          <p:cNvPr id="19" name="Rounded Rectangle 128"/>
          <p:cNvSpPr>
            <a:spLocks noChangeArrowheads="1"/>
          </p:cNvSpPr>
          <p:nvPr/>
        </p:nvSpPr>
        <p:spPr bwMode="gray">
          <a:xfrm>
            <a:off x="2045733" y="3084576"/>
            <a:ext cx="2141058" cy="621792"/>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a:solidFill>
                  <a:srgbClr val="000000"/>
                </a:solidFill>
                <a:latin typeface="Century Gothic" pitchFamily="34" charset="0"/>
                <a:cs typeface="Arial" charset="0"/>
              </a:rPr>
              <a:t>i5-2520M  (2.50 GHz, 3MB L3, 1333MHz FSB)</a:t>
            </a:r>
          </a:p>
        </p:txBody>
      </p:sp>
      <p:sp>
        <p:nvSpPr>
          <p:cNvPr id="21" name="Rounded Rectangle 128"/>
          <p:cNvSpPr>
            <a:spLocks noChangeArrowheads="1"/>
          </p:cNvSpPr>
          <p:nvPr/>
        </p:nvSpPr>
        <p:spPr bwMode="gray">
          <a:xfrm>
            <a:off x="4874277" y="2267712"/>
            <a:ext cx="2150949"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i7-2640M  </a:t>
            </a:r>
            <a:r>
              <a:rPr lang="en-US" sz="1400" b="1" dirty="0">
                <a:solidFill>
                  <a:schemeClr val="bg1"/>
                </a:solidFill>
                <a:latin typeface="Century Gothic" pitchFamily="34" charset="0"/>
                <a:cs typeface="Arial" charset="0"/>
              </a:rPr>
              <a:t>(</a:t>
            </a:r>
            <a:r>
              <a:rPr lang="en-US" sz="1400" b="1" dirty="0" smtClean="0">
                <a:solidFill>
                  <a:schemeClr val="bg1"/>
                </a:solidFill>
                <a:latin typeface="Century Gothic" pitchFamily="34" charset="0"/>
                <a:cs typeface="Arial" charset="0"/>
              </a:rPr>
              <a:t>2.80 </a:t>
            </a:r>
            <a:r>
              <a:rPr lang="en-US" sz="1400" b="1" dirty="0">
                <a:solidFill>
                  <a:schemeClr val="bg1"/>
                </a:solidFill>
                <a:latin typeface="Century Gothic" pitchFamily="34" charset="0"/>
                <a:cs typeface="Arial" charset="0"/>
              </a:rPr>
              <a:t>GHz, 4MB L3, 1333MHz FSB</a:t>
            </a:r>
            <a:r>
              <a:rPr lang="en-US" sz="1400" b="1" dirty="0">
                <a:solidFill>
                  <a:srgbClr val="000000"/>
                </a:solidFill>
                <a:latin typeface="Century Gothic" pitchFamily="34" charset="0"/>
                <a:cs typeface="Arial" charset="0"/>
              </a:rPr>
              <a:t>)</a:t>
            </a:r>
          </a:p>
        </p:txBody>
      </p:sp>
      <p:sp>
        <p:nvSpPr>
          <p:cNvPr id="24" name="Rounded Rectangle 128"/>
          <p:cNvSpPr>
            <a:spLocks noChangeArrowheads="1"/>
          </p:cNvSpPr>
          <p:nvPr/>
        </p:nvSpPr>
        <p:spPr bwMode="gray">
          <a:xfrm>
            <a:off x="9245109" y="3035808"/>
            <a:ext cx="2402061" cy="670560"/>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rgbClr val="000000"/>
                </a:solidFill>
                <a:latin typeface="Century Gothic" pitchFamily="34" charset="0"/>
                <a:cs typeface="Arial" charset="0"/>
              </a:rPr>
              <a:t>i5-3427U  (Up to 2.8GHz (1.80 Base), </a:t>
            </a:r>
            <a:r>
              <a:rPr lang="en-US" sz="1400" b="1" dirty="0">
                <a:solidFill>
                  <a:srgbClr val="000000"/>
                </a:solidFill>
                <a:latin typeface="Century Gothic" pitchFamily="34" charset="0"/>
                <a:cs typeface="Arial" charset="0"/>
              </a:rPr>
              <a:t>3MB L3, 1333MHz FSB)</a:t>
            </a:r>
          </a:p>
        </p:txBody>
      </p:sp>
      <p:sp>
        <p:nvSpPr>
          <p:cNvPr id="26" name="Rounded Rectangle 128"/>
          <p:cNvSpPr>
            <a:spLocks noChangeArrowheads="1"/>
          </p:cNvSpPr>
          <p:nvPr/>
        </p:nvSpPr>
        <p:spPr bwMode="gray">
          <a:xfrm>
            <a:off x="9245109" y="2261616"/>
            <a:ext cx="2402061" cy="682752"/>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cs typeface="Arial" charset="0"/>
              </a:rPr>
              <a:t>i7-3667U  (Up to 3.2GHz (2.0 Base), </a:t>
            </a:r>
            <a:r>
              <a:rPr lang="en-US" sz="1400" b="1" dirty="0">
                <a:solidFill>
                  <a:schemeClr val="bg1"/>
                </a:solidFill>
                <a:latin typeface="Century Gothic" pitchFamily="34" charset="0"/>
                <a:cs typeface="Arial" charset="0"/>
              </a:rPr>
              <a:t>4MB L3, 1333MHz FSB</a:t>
            </a:r>
            <a:r>
              <a:rPr lang="en-US" sz="1400" b="1" dirty="0">
                <a:solidFill>
                  <a:srgbClr val="000000"/>
                </a:solidFill>
                <a:latin typeface="Century Gothic" pitchFamily="34" charset="0"/>
                <a:cs typeface="Arial" charset="0"/>
              </a:rPr>
              <a:t>)</a:t>
            </a:r>
          </a:p>
        </p:txBody>
      </p:sp>
      <p:sp>
        <p:nvSpPr>
          <p:cNvPr id="2" name="TextBox 1"/>
          <p:cNvSpPr txBox="1"/>
          <p:nvPr/>
        </p:nvSpPr>
        <p:spPr>
          <a:xfrm>
            <a:off x="9697375" y="5283813"/>
            <a:ext cx="1538184" cy="307777"/>
          </a:xfrm>
          <a:prstGeom prst="rect">
            <a:avLst/>
          </a:prstGeom>
          <a:noFill/>
        </p:spPr>
        <p:txBody>
          <a:bodyPr wrap="square" rtlCol="0">
            <a:spAutoFit/>
          </a:bodyPr>
          <a:lstStyle/>
          <a:p>
            <a:r>
              <a:rPr lang="en-US" sz="1400" dirty="0" smtClean="0">
                <a:solidFill>
                  <a:schemeClr val="accent1"/>
                </a:solidFill>
              </a:rPr>
              <a:t>**Qualify Only</a:t>
            </a:r>
          </a:p>
        </p:txBody>
      </p:sp>
    </p:spTree>
    <p:extLst>
      <p:ext uri="{BB962C8B-B14F-4D97-AF65-F5344CB8AC3E}">
        <p14:creationId xmlns:p14="http://schemas.microsoft.com/office/powerpoint/2010/main" xmlns="" val="154360106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Group 3"/>
          <p:cNvGraphicFramePr>
            <a:graphicFrameLocks noGrp="1"/>
          </p:cNvGraphicFramePr>
          <p:nvPr>
            <p:extLst>
              <p:ext uri="{D42A27DB-BD31-4B8C-83A1-F6EECF244321}">
                <p14:modId xmlns:p14="http://schemas.microsoft.com/office/powerpoint/2010/main" xmlns="" val="3337579991"/>
              </p:ext>
            </p:extLst>
          </p:nvPr>
        </p:nvGraphicFramePr>
        <p:xfrm>
          <a:off x="292608" y="1265617"/>
          <a:ext cx="11375135" cy="3996075"/>
        </p:xfrm>
        <a:graphic>
          <a:graphicData uri="http://schemas.openxmlformats.org/drawingml/2006/table">
            <a:tbl>
              <a:tblPr/>
              <a:tblGrid>
                <a:gridCol w="1425665"/>
                <a:gridCol w="2840126"/>
                <a:gridCol w="2840126"/>
                <a:gridCol w="1429092"/>
                <a:gridCol w="2840126"/>
              </a:tblGrid>
              <a:tr h="95144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2011 Refresh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accent1"/>
                          </a:solidFill>
                          <a:effectLst/>
                          <a:latin typeface="Arial" charset="0"/>
                          <a:cs typeface="Arial" charset="0"/>
                        </a:rPr>
                        <a:t>2012 Launch</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1" u="none" strike="noStrike" cap="none" normalizeH="0" baseline="0" dirty="0" smtClean="0">
                          <a:ln>
                            <a:noFill/>
                          </a:ln>
                          <a:solidFill>
                            <a:schemeClr val="accent1"/>
                          </a:solidFill>
                          <a:effectLst/>
                          <a:latin typeface="Arial" charset="0"/>
                          <a:cs typeface="Arial" charset="0"/>
                        </a:rPr>
                        <a:t>X1 Carbon</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1"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1"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1"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X1</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761157">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1"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endParaRPr kumimoji="0" lang="en-US" sz="1200" b="0" i="0" u="none" strike="noStrike" cap="none" normalizeH="0" baseline="0" dirty="0" smtClean="0">
                        <a:ln>
                          <a:noFill/>
                        </a:ln>
                        <a:solidFill>
                          <a:schemeClr val="accent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accent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53251" name="Title 3"/>
          <p:cNvSpPr>
            <a:spLocks noGrp="1"/>
          </p:cNvSpPr>
          <p:nvPr>
            <p:ph type="title"/>
          </p:nvPr>
        </p:nvSpPr>
        <p:spPr>
          <a:xfrm>
            <a:off x="465893" y="459745"/>
            <a:ext cx="10969616" cy="665673"/>
          </a:xfrm>
        </p:spPr>
        <p:txBody>
          <a:bodyPr/>
          <a:lstStyle/>
          <a:p>
            <a:pPr eaLnBrk="1" hangingPunct="1"/>
            <a:r>
              <a:rPr lang="en-US" sz="3600" dirty="0" smtClean="0">
                <a:cs typeface="Arial" pitchFamily="34" charset="0"/>
              </a:rPr>
              <a:t>2012 X1 </a:t>
            </a:r>
            <a:r>
              <a:rPr lang="en-US" sz="3600" i="1" dirty="0" smtClean="0">
                <a:solidFill>
                  <a:schemeClr val="bg1"/>
                </a:solidFill>
                <a:cs typeface="Arial" pitchFamily="34" charset="0"/>
              </a:rPr>
              <a:t>Transaction CPU Offering</a:t>
            </a:r>
          </a:p>
        </p:txBody>
      </p:sp>
      <p:sp>
        <p:nvSpPr>
          <p:cNvPr id="53274" name="TextBox 42"/>
          <p:cNvSpPr txBox="1">
            <a:spLocks noChangeArrowheads="1"/>
          </p:cNvSpPr>
          <p:nvPr/>
        </p:nvSpPr>
        <p:spPr bwMode="auto">
          <a:xfrm>
            <a:off x="1177050" y="6213715"/>
            <a:ext cx="10297343" cy="295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9327" tIns="54686" rIns="109327" bIns="5468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1200" dirty="0">
                <a:solidFill>
                  <a:srgbClr val="000000"/>
                </a:solidFill>
              </a:rPr>
              <a:t>* Note actual availability of CPUs in each region may vary.  Please check with your regional COE for specific details. </a:t>
            </a:r>
          </a:p>
        </p:txBody>
      </p:sp>
      <p:sp>
        <p:nvSpPr>
          <p:cNvPr id="33" name="Rounded Rectangle 128"/>
          <p:cNvSpPr>
            <a:spLocks noChangeArrowheads="1"/>
          </p:cNvSpPr>
          <p:nvPr/>
        </p:nvSpPr>
        <p:spPr bwMode="gray">
          <a:xfrm>
            <a:off x="2009156" y="3785616"/>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i3-2310M (2.10 GHz</a:t>
            </a:r>
            <a:r>
              <a:rPr lang="en-US" sz="1400" b="1" dirty="0">
                <a:solidFill>
                  <a:schemeClr val="bg1"/>
                </a:solidFill>
                <a:latin typeface="Century Gothic" pitchFamily="34" charset="0"/>
                <a:ea typeface="宋体" charset="-122"/>
                <a:cs typeface="Arial" charset="0"/>
              </a:rPr>
              <a:t>, 3MB L3, 1333MHz FSB</a:t>
            </a:r>
            <a:r>
              <a:rPr lang="en-US" sz="1400" b="1" dirty="0" smtClean="0">
                <a:solidFill>
                  <a:schemeClr val="bg1"/>
                </a:solidFill>
                <a:latin typeface="Century Gothic" pitchFamily="34" charset="0"/>
                <a:ea typeface="宋体" charset="-122"/>
                <a:cs typeface="Arial" charset="0"/>
              </a:rPr>
              <a:t>)</a:t>
            </a:r>
            <a:endParaRPr lang="en-US" sz="1400" b="1" dirty="0">
              <a:solidFill>
                <a:schemeClr val="bg1"/>
              </a:solidFill>
              <a:latin typeface="Century Gothic" pitchFamily="34" charset="0"/>
              <a:ea typeface="宋体" charset="-122"/>
              <a:cs typeface="Arial" charset="0"/>
            </a:endParaRPr>
          </a:p>
        </p:txBody>
      </p:sp>
      <p:sp>
        <p:nvSpPr>
          <p:cNvPr id="34" name="Rounded Rectangle 128"/>
          <p:cNvSpPr>
            <a:spLocks noChangeArrowheads="1"/>
          </p:cNvSpPr>
          <p:nvPr/>
        </p:nvSpPr>
        <p:spPr bwMode="gray">
          <a:xfrm>
            <a:off x="4831605" y="3785616"/>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i3-2350M (2.30 GHz, 3MB L3, 1333MHz FSB)</a:t>
            </a:r>
            <a:endParaRPr lang="en-US" sz="1400" b="1" dirty="0">
              <a:solidFill>
                <a:schemeClr val="bg1"/>
              </a:solidFill>
              <a:latin typeface="Century Gothic" pitchFamily="34" charset="0"/>
              <a:ea typeface="宋体" charset="-122"/>
              <a:cs typeface="Arial" charset="0"/>
            </a:endParaRPr>
          </a:p>
        </p:txBody>
      </p:sp>
      <p:sp>
        <p:nvSpPr>
          <p:cNvPr id="41" name="Rounded Rectangle 128"/>
          <p:cNvSpPr>
            <a:spLocks noChangeArrowheads="1"/>
          </p:cNvSpPr>
          <p:nvPr/>
        </p:nvSpPr>
        <p:spPr bwMode="gray">
          <a:xfrm>
            <a:off x="9141476" y="2279904"/>
            <a:ext cx="2150949" cy="60960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400" b="1" dirty="0" smtClean="0">
                <a:solidFill>
                  <a:schemeClr val="bg1"/>
                </a:solidFill>
                <a:latin typeface="Century Gothic" pitchFamily="34" charset="0"/>
                <a:ea typeface="宋体" charset="-122"/>
                <a:cs typeface="Arial" charset="0"/>
              </a:rPr>
              <a:t> i5-3317U (1.7 GHz, 3MB L3, 1333MHz FSB) </a:t>
            </a:r>
            <a:endParaRPr lang="en-US" sz="1400" b="1" dirty="0">
              <a:solidFill>
                <a:schemeClr val="bg1"/>
              </a:solidFill>
              <a:latin typeface="Century Gothic" pitchFamily="34" charset="0"/>
              <a:ea typeface="宋体" charset="-122"/>
              <a:cs typeface="Arial" charset="0"/>
            </a:endParaRPr>
          </a:p>
        </p:txBody>
      </p:sp>
    </p:spTree>
    <p:extLst>
      <p:ext uri="{BB962C8B-B14F-4D97-AF65-F5344CB8AC3E}">
        <p14:creationId xmlns:p14="http://schemas.microsoft.com/office/powerpoint/2010/main" xmlns="" val="353524642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Wireless Cards</a:t>
            </a:r>
          </a:p>
        </p:txBody>
      </p:sp>
      <p:graphicFrame>
        <p:nvGraphicFramePr>
          <p:cNvPr id="33" name="Group 3"/>
          <p:cNvGraphicFramePr>
            <a:graphicFrameLocks noGrp="1"/>
          </p:cNvGraphicFramePr>
          <p:nvPr>
            <p:extLst>
              <p:ext uri="{D42A27DB-BD31-4B8C-83A1-F6EECF244321}">
                <p14:modId xmlns:p14="http://schemas.microsoft.com/office/powerpoint/2010/main" xmlns="" val="1008895133"/>
              </p:ext>
            </p:extLst>
          </p:nvPr>
        </p:nvGraphicFramePr>
        <p:xfrm>
          <a:off x="292611" y="1265615"/>
          <a:ext cx="11301985" cy="4872382"/>
        </p:xfrm>
        <a:graphic>
          <a:graphicData uri="http://schemas.openxmlformats.org/drawingml/2006/table">
            <a:tbl>
              <a:tblPr/>
              <a:tblGrid>
                <a:gridCol w="2267525"/>
                <a:gridCol w="4517230"/>
                <a:gridCol w="4517230"/>
              </a:tblGrid>
              <a:tr h="553693">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875124">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WiMAX / WiFi</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560576">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WLAN Performance</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816864">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WLAN Value</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066125">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LAN Performance</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1" i="0" u="none" strike="noStrike" kern="1200" cap="none" normalizeH="0" baseline="0" dirty="0" smtClean="0">
                        <a:ln>
                          <a:noFill/>
                        </a:ln>
                        <a:solidFill>
                          <a:schemeClr val="tx1"/>
                        </a:solidFill>
                        <a:effectLst/>
                        <a:latin typeface="Arial" charset="0"/>
                        <a:ea typeface="+mn-ea"/>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38" name="Rounded Rectangle 128"/>
          <p:cNvSpPr>
            <a:spLocks noChangeArrowheads="1"/>
          </p:cNvSpPr>
          <p:nvPr/>
        </p:nvSpPr>
        <p:spPr bwMode="gray">
          <a:xfrm>
            <a:off x="3095479" y="2102870"/>
            <a:ext cx="3461024" cy="376661"/>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cs typeface="Arial" charset="0"/>
              </a:rPr>
              <a:t> </a:t>
            </a: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  </a:t>
            </a:r>
            <a:r>
              <a:rPr lang="en-US" sz="1200" dirty="0">
                <a:solidFill>
                  <a:srgbClr val="FFFFFF"/>
                </a:solidFill>
                <a:latin typeface="Century Gothic" pitchFamily="34" charset="0"/>
                <a:ea typeface="MS PGothic" pitchFamily="34" charset="-128"/>
                <a:cs typeface="Arial" charset="0"/>
              </a:rPr>
              <a:t>Advanced-N + </a:t>
            </a:r>
          </a:p>
          <a:p>
            <a:pPr algn="ctr">
              <a:defRPr/>
            </a:pPr>
            <a:r>
              <a:rPr lang="en-US" sz="1200" dirty="0">
                <a:solidFill>
                  <a:srgbClr val="FFFFFF"/>
                </a:solidFill>
                <a:latin typeface="Century Gothic" pitchFamily="34" charset="0"/>
                <a:ea typeface="MS PGothic" pitchFamily="34" charset="-128"/>
                <a:cs typeface="Arial" charset="0"/>
              </a:rPr>
              <a:t>WiMAX 6250 </a:t>
            </a:r>
            <a:r>
              <a:rPr lang="sv-SE" sz="1200" dirty="0">
                <a:solidFill>
                  <a:srgbClr val="FFFFFF"/>
                </a:solidFill>
                <a:latin typeface="Century Gothic" pitchFamily="34" charset="0"/>
                <a:cs typeface="Arial" charset="0"/>
              </a:rPr>
              <a:t>(Kilmer Peak) 2x2 AGN</a:t>
            </a:r>
            <a:endParaRPr lang="en-US" sz="1200" dirty="0">
              <a:solidFill>
                <a:srgbClr val="FFFFFF"/>
              </a:solidFill>
              <a:latin typeface="Century Gothic" pitchFamily="34" charset="0"/>
              <a:cs typeface="Arial" charset="0"/>
            </a:endParaRPr>
          </a:p>
        </p:txBody>
      </p:sp>
      <p:sp>
        <p:nvSpPr>
          <p:cNvPr id="39" name="Rounded Rectangle 128"/>
          <p:cNvSpPr>
            <a:spLocks noChangeArrowheads="1"/>
          </p:cNvSpPr>
          <p:nvPr/>
        </p:nvSpPr>
        <p:spPr bwMode="gray">
          <a:xfrm>
            <a:off x="3095479" y="2896962"/>
            <a:ext cx="3490006"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r>
              <a:rPr lang="en-US" sz="1200" dirty="0">
                <a:solidFill>
                  <a:srgbClr val="FFFFFF"/>
                </a:solidFill>
                <a:latin typeface="Century Gothic" pitchFamily="34" charset="0"/>
                <a:ea typeface="ＭＳ Ｐゴシック" pitchFamily="34" charset="-128"/>
              </a:rPr>
              <a:t> </a:t>
            </a:r>
            <a:r>
              <a:rPr lang="pt-BR" sz="1200" dirty="0">
                <a:solidFill>
                  <a:srgbClr val="FFFFFF"/>
                </a:solidFill>
                <a:latin typeface="Century Gothic" pitchFamily="34" charset="0"/>
                <a:ea typeface="ＭＳ Ｐゴシック" pitchFamily="34" charset="-128"/>
              </a:rPr>
              <a:t>Intel</a:t>
            </a:r>
            <a:r>
              <a:rPr lang="pt-BR" sz="1200" baseline="30000" dirty="0">
                <a:solidFill>
                  <a:srgbClr val="FFFFFF"/>
                </a:solidFill>
                <a:latin typeface="Century Gothic" pitchFamily="34" charset="0"/>
                <a:ea typeface="ＭＳ Ｐゴシック" pitchFamily="34" charset="-128"/>
              </a:rPr>
              <a:t>®</a:t>
            </a:r>
            <a:r>
              <a:rPr lang="pt-BR" sz="1200" dirty="0">
                <a:solidFill>
                  <a:srgbClr val="FFFFFF"/>
                </a:solidFill>
                <a:latin typeface="Century Gothic" pitchFamily="34" charset="0"/>
                <a:ea typeface="ＭＳ Ｐゴシック" pitchFamily="34" charset="-128"/>
              </a:rPr>
              <a:t> Centrino</a:t>
            </a:r>
            <a:r>
              <a:rPr lang="pt-BR" sz="1200" baseline="30000" dirty="0">
                <a:solidFill>
                  <a:srgbClr val="FFFFFF"/>
                </a:solidFill>
                <a:latin typeface="Century Gothic" pitchFamily="34" charset="0"/>
                <a:ea typeface="ＭＳ Ｐゴシック" pitchFamily="34" charset="-128"/>
              </a:rPr>
              <a:t>® </a:t>
            </a:r>
            <a:r>
              <a:rPr lang="pt-BR" sz="1200" dirty="0">
                <a:solidFill>
                  <a:srgbClr val="FFFFFF"/>
                </a:solidFill>
                <a:latin typeface="Century Gothic" pitchFamily="34" charset="0"/>
                <a:ea typeface="ＭＳ Ｐゴシック" pitchFamily="34" charset="-128"/>
              </a:rPr>
              <a:t>Ultimate-N 6300</a:t>
            </a:r>
            <a:endParaRPr lang="en-US" sz="1200" dirty="0">
              <a:solidFill>
                <a:srgbClr val="FFFFFF"/>
              </a:solidFill>
              <a:latin typeface="Century Gothic" pitchFamily="34" charset="0"/>
              <a:ea typeface="ＭＳ Ｐゴシック" pitchFamily="34" charset="-128"/>
            </a:endParaRPr>
          </a:p>
          <a:p>
            <a:pPr algn="ctr"/>
            <a:r>
              <a:rPr lang="en-US" sz="1200" dirty="0">
                <a:solidFill>
                  <a:srgbClr val="FFFFFF"/>
                </a:solidFill>
                <a:latin typeface="Century Gothic" pitchFamily="34" charset="0"/>
                <a:ea typeface="ＭＳ Ｐゴシック" pitchFamily="34" charset="-128"/>
              </a:rPr>
              <a:t>(Puma Peak) 3x3 AGN</a:t>
            </a:r>
          </a:p>
        </p:txBody>
      </p:sp>
      <p:sp>
        <p:nvSpPr>
          <p:cNvPr id="40" name="Rounded Rectangle 128"/>
          <p:cNvSpPr>
            <a:spLocks noChangeArrowheads="1"/>
          </p:cNvSpPr>
          <p:nvPr/>
        </p:nvSpPr>
        <p:spPr bwMode="gray">
          <a:xfrm>
            <a:off x="3095479" y="3315127"/>
            <a:ext cx="3490006"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Intel</a:t>
            </a:r>
            <a:r>
              <a:rPr lang="pt-BR"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Advanced-N 6205</a:t>
            </a:r>
          </a:p>
          <a:p>
            <a:pPr algn="ctr">
              <a:defRPr/>
            </a:pPr>
            <a:r>
              <a:rPr lang="en-US" sz="1200" dirty="0">
                <a:solidFill>
                  <a:srgbClr val="FFFFFF"/>
                </a:solidFill>
                <a:latin typeface="Century Gothic" pitchFamily="34" charset="0"/>
                <a:ea typeface="MS PGothic" pitchFamily="34" charset="-128"/>
                <a:cs typeface="Arial" charset="0"/>
              </a:rPr>
              <a:t>(Taylor Peak) 2x2 AGN</a:t>
            </a:r>
          </a:p>
        </p:txBody>
      </p:sp>
      <p:sp>
        <p:nvSpPr>
          <p:cNvPr id="41" name="Rounded Rectangle 132"/>
          <p:cNvSpPr>
            <a:spLocks noChangeArrowheads="1"/>
          </p:cNvSpPr>
          <p:nvPr/>
        </p:nvSpPr>
        <p:spPr bwMode="invGray">
          <a:xfrm>
            <a:off x="3095479" y="5217799"/>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82577LM Gigabit </a:t>
            </a:r>
          </a:p>
          <a:p>
            <a:pPr algn="ctr">
              <a:defRPr/>
            </a:pPr>
            <a:r>
              <a:rPr lang="en-US" sz="1200" dirty="0">
                <a:solidFill>
                  <a:srgbClr val="FFFFFF"/>
                </a:solidFill>
                <a:latin typeface="Century Gothic" pitchFamily="34" charset="0"/>
                <a:ea typeface="MS PGothic" pitchFamily="34" charset="-128"/>
                <a:cs typeface="Arial" charset="0"/>
              </a:rPr>
              <a:t>(Hanksville) Digital Office</a:t>
            </a:r>
          </a:p>
        </p:txBody>
      </p:sp>
      <p:sp>
        <p:nvSpPr>
          <p:cNvPr id="42" name="Rounded Rectangle 132"/>
          <p:cNvSpPr>
            <a:spLocks noChangeArrowheads="1"/>
          </p:cNvSpPr>
          <p:nvPr/>
        </p:nvSpPr>
        <p:spPr bwMode="invGray">
          <a:xfrm>
            <a:off x="3095479" y="5640837"/>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82577LC Gigabit </a:t>
            </a:r>
          </a:p>
          <a:p>
            <a:pPr algn="ctr">
              <a:defRPr/>
            </a:pPr>
            <a:r>
              <a:rPr lang="en-US" sz="1200" dirty="0">
                <a:solidFill>
                  <a:srgbClr val="FFFFFF"/>
                </a:solidFill>
                <a:latin typeface="Century Gothic" pitchFamily="34" charset="0"/>
                <a:ea typeface="MS PGothic" pitchFamily="34" charset="-128"/>
                <a:cs typeface="Arial" charset="0"/>
              </a:rPr>
              <a:t>(Hanksville) Fundamental</a:t>
            </a:r>
          </a:p>
        </p:txBody>
      </p:sp>
      <p:sp>
        <p:nvSpPr>
          <p:cNvPr id="43" name="Rounded Rectangle 128"/>
          <p:cNvSpPr>
            <a:spLocks noChangeArrowheads="1"/>
          </p:cNvSpPr>
          <p:nvPr/>
        </p:nvSpPr>
        <p:spPr bwMode="gray">
          <a:xfrm>
            <a:off x="3095479" y="3732406"/>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Intel</a:t>
            </a:r>
            <a:r>
              <a:rPr lang="pt-BR"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 </a:t>
            </a:r>
            <a:r>
              <a:rPr lang="en-US" sz="1200" dirty="0">
                <a:solidFill>
                  <a:srgbClr val="FFFFFF"/>
                </a:solidFill>
                <a:latin typeface="Century Gothic" pitchFamily="34" charset="0"/>
                <a:ea typeface="MS PGothic" pitchFamily="34" charset="-128"/>
                <a:cs typeface="Arial" charset="0"/>
              </a:rPr>
              <a:t>Wireless-N 1000</a:t>
            </a:r>
            <a:r>
              <a:rPr lang="en-US" sz="1200" baseline="30000" dirty="0">
                <a:solidFill>
                  <a:srgbClr val="FFFFFF"/>
                </a:solidFill>
                <a:latin typeface="Century Gothic" pitchFamily="34" charset="0"/>
                <a:ea typeface="MS PGothic" pitchFamily="34" charset="-128"/>
                <a:cs typeface="Arial" charset="0"/>
              </a:rPr>
              <a:t> </a:t>
            </a:r>
            <a:r>
              <a:rPr lang="en-US" sz="1200" dirty="0">
                <a:solidFill>
                  <a:srgbClr val="FFFFFF"/>
                </a:solidFill>
                <a:latin typeface="Century Gothic" pitchFamily="34" charset="0"/>
                <a:ea typeface="MS PGothic" pitchFamily="34" charset="-128"/>
                <a:cs typeface="Arial" charset="0"/>
              </a:rPr>
              <a:t>* </a:t>
            </a:r>
          </a:p>
          <a:p>
            <a:pPr algn="ctr">
              <a:defRPr/>
            </a:pPr>
            <a:r>
              <a:rPr lang="en-US" sz="1200" dirty="0">
                <a:solidFill>
                  <a:srgbClr val="FFFFFF"/>
                </a:solidFill>
                <a:latin typeface="Century Gothic" pitchFamily="34" charset="0"/>
                <a:ea typeface="MS PGothic" pitchFamily="34" charset="-128"/>
                <a:cs typeface="Arial" charset="0"/>
              </a:rPr>
              <a:t>(Condor Peak) 1x2 BGN</a:t>
            </a:r>
          </a:p>
        </p:txBody>
      </p:sp>
      <p:sp>
        <p:nvSpPr>
          <p:cNvPr id="44" name="Rounded Rectangle 128"/>
          <p:cNvSpPr>
            <a:spLocks noChangeArrowheads="1"/>
          </p:cNvSpPr>
          <p:nvPr/>
        </p:nvSpPr>
        <p:spPr bwMode="gray">
          <a:xfrm>
            <a:off x="3095479" y="4481691"/>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ThinkPad BGN*</a:t>
            </a:r>
          </a:p>
          <a:p>
            <a:pPr algn="ctr">
              <a:defRPr/>
            </a:pPr>
            <a:r>
              <a:rPr lang="en-US" sz="1200" dirty="0">
                <a:solidFill>
                  <a:srgbClr val="FFFFFF"/>
                </a:solidFill>
                <a:latin typeface="Century Gothic" pitchFamily="34" charset="0"/>
                <a:ea typeface="MS PGothic" pitchFamily="34" charset="-128"/>
                <a:cs typeface="Arial" charset="0"/>
              </a:rPr>
              <a:t>(RealTek - Stockton) 1x1 BGN</a:t>
            </a:r>
          </a:p>
        </p:txBody>
      </p:sp>
      <p:sp>
        <p:nvSpPr>
          <p:cNvPr id="45" name="Rounded Rectangle 128"/>
          <p:cNvSpPr>
            <a:spLocks noChangeArrowheads="1"/>
          </p:cNvSpPr>
          <p:nvPr/>
        </p:nvSpPr>
        <p:spPr bwMode="gray">
          <a:xfrm>
            <a:off x="7612615" y="2108966"/>
            <a:ext cx="3461024" cy="376661"/>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cs typeface="Arial" charset="0"/>
              </a:rPr>
              <a:t> </a:t>
            </a: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  </a:t>
            </a:r>
            <a:r>
              <a:rPr lang="en-US" sz="1200" dirty="0">
                <a:solidFill>
                  <a:srgbClr val="FFFFFF"/>
                </a:solidFill>
                <a:latin typeface="Century Gothic" pitchFamily="34" charset="0"/>
                <a:ea typeface="MS PGothic" pitchFamily="34" charset="-128"/>
                <a:cs typeface="Arial" charset="0"/>
              </a:rPr>
              <a:t>Advanced-N + </a:t>
            </a:r>
          </a:p>
          <a:p>
            <a:pPr algn="ctr">
              <a:defRPr/>
            </a:pPr>
            <a:r>
              <a:rPr lang="en-US" sz="1200" dirty="0">
                <a:solidFill>
                  <a:srgbClr val="FFFFFF"/>
                </a:solidFill>
                <a:latin typeface="Century Gothic" pitchFamily="34" charset="0"/>
                <a:ea typeface="MS PGothic" pitchFamily="34" charset="-128"/>
                <a:cs typeface="Arial" charset="0"/>
              </a:rPr>
              <a:t>WiMAX 6250 </a:t>
            </a:r>
            <a:r>
              <a:rPr lang="sv-SE" sz="1200" dirty="0">
                <a:solidFill>
                  <a:srgbClr val="FFFFFF"/>
                </a:solidFill>
                <a:latin typeface="Century Gothic" pitchFamily="34" charset="0"/>
                <a:cs typeface="Arial" charset="0"/>
              </a:rPr>
              <a:t>(Kilmer Peak) 2x2 AGN</a:t>
            </a:r>
            <a:endParaRPr lang="en-US" sz="1200" dirty="0">
              <a:solidFill>
                <a:srgbClr val="FFFFFF"/>
              </a:solidFill>
              <a:latin typeface="Century Gothic" pitchFamily="34" charset="0"/>
              <a:cs typeface="Arial" charset="0"/>
            </a:endParaRPr>
          </a:p>
        </p:txBody>
      </p:sp>
      <p:sp>
        <p:nvSpPr>
          <p:cNvPr id="46" name="Rounded Rectangle 128"/>
          <p:cNvSpPr>
            <a:spLocks noChangeArrowheads="1"/>
          </p:cNvSpPr>
          <p:nvPr/>
        </p:nvSpPr>
        <p:spPr bwMode="gray">
          <a:xfrm>
            <a:off x="7612615" y="2903058"/>
            <a:ext cx="3490006"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r>
              <a:rPr lang="en-US" sz="1200" dirty="0">
                <a:solidFill>
                  <a:srgbClr val="FFFFFF"/>
                </a:solidFill>
                <a:latin typeface="Century Gothic" pitchFamily="34" charset="0"/>
                <a:ea typeface="ＭＳ Ｐゴシック" pitchFamily="34" charset="-128"/>
              </a:rPr>
              <a:t> </a:t>
            </a:r>
            <a:r>
              <a:rPr lang="pt-BR" sz="1200" dirty="0">
                <a:solidFill>
                  <a:srgbClr val="FFFFFF"/>
                </a:solidFill>
                <a:latin typeface="Century Gothic" pitchFamily="34" charset="0"/>
                <a:ea typeface="ＭＳ Ｐゴシック" pitchFamily="34" charset="-128"/>
              </a:rPr>
              <a:t>Intel</a:t>
            </a:r>
            <a:r>
              <a:rPr lang="pt-BR" sz="1200" baseline="30000" dirty="0">
                <a:solidFill>
                  <a:srgbClr val="FFFFFF"/>
                </a:solidFill>
                <a:latin typeface="Century Gothic" pitchFamily="34" charset="0"/>
                <a:ea typeface="ＭＳ Ｐゴシック" pitchFamily="34" charset="-128"/>
              </a:rPr>
              <a:t>®</a:t>
            </a:r>
            <a:r>
              <a:rPr lang="pt-BR" sz="1200" dirty="0">
                <a:solidFill>
                  <a:srgbClr val="FFFFFF"/>
                </a:solidFill>
                <a:latin typeface="Century Gothic" pitchFamily="34" charset="0"/>
                <a:ea typeface="ＭＳ Ｐゴシック" pitchFamily="34" charset="-128"/>
              </a:rPr>
              <a:t> Centrino</a:t>
            </a:r>
            <a:r>
              <a:rPr lang="pt-BR" sz="1200" baseline="30000" dirty="0">
                <a:solidFill>
                  <a:srgbClr val="FFFFFF"/>
                </a:solidFill>
                <a:latin typeface="Century Gothic" pitchFamily="34" charset="0"/>
                <a:ea typeface="ＭＳ Ｐゴシック" pitchFamily="34" charset="-128"/>
              </a:rPr>
              <a:t>® </a:t>
            </a:r>
            <a:r>
              <a:rPr lang="pt-BR" sz="1200" dirty="0">
                <a:solidFill>
                  <a:srgbClr val="FFFFFF"/>
                </a:solidFill>
                <a:latin typeface="Century Gothic" pitchFamily="34" charset="0"/>
                <a:ea typeface="ＭＳ Ｐゴシック" pitchFamily="34" charset="-128"/>
              </a:rPr>
              <a:t>Ultimate-N 6300</a:t>
            </a:r>
            <a:endParaRPr lang="en-US" sz="1200" dirty="0">
              <a:solidFill>
                <a:srgbClr val="FFFFFF"/>
              </a:solidFill>
              <a:latin typeface="Century Gothic" pitchFamily="34" charset="0"/>
              <a:ea typeface="ＭＳ Ｐゴシック" pitchFamily="34" charset="-128"/>
            </a:endParaRPr>
          </a:p>
          <a:p>
            <a:pPr algn="ctr"/>
            <a:r>
              <a:rPr lang="en-US" sz="1200" dirty="0">
                <a:solidFill>
                  <a:srgbClr val="FFFFFF"/>
                </a:solidFill>
                <a:latin typeface="Century Gothic" pitchFamily="34" charset="0"/>
                <a:ea typeface="ＭＳ Ｐゴシック" pitchFamily="34" charset="-128"/>
              </a:rPr>
              <a:t>(Puma Peak) 3x3 AGN</a:t>
            </a:r>
          </a:p>
        </p:txBody>
      </p:sp>
      <p:sp>
        <p:nvSpPr>
          <p:cNvPr id="47" name="Rounded Rectangle 128"/>
          <p:cNvSpPr>
            <a:spLocks noChangeArrowheads="1"/>
          </p:cNvSpPr>
          <p:nvPr/>
        </p:nvSpPr>
        <p:spPr bwMode="gray">
          <a:xfrm>
            <a:off x="7612615" y="3321218"/>
            <a:ext cx="3490006"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Intel</a:t>
            </a:r>
            <a:r>
              <a:rPr lang="pt-BR"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Advanced-N 6205</a:t>
            </a:r>
          </a:p>
          <a:p>
            <a:pPr algn="ctr">
              <a:defRPr/>
            </a:pPr>
            <a:r>
              <a:rPr lang="en-US" sz="1200" dirty="0">
                <a:solidFill>
                  <a:srgbClr val="FFFFFF"/>
                </a:solidFill>
                <a:latin typeface="Century Gothic" pitchFamily="34" charset="0"/>
                <a:ea typeface="MS PGothic" pitchFamily="34" charset="-128"/>
                <a:cs typeface="Arial" charset="0"/>
              </a:rPr>
              <a:t>(Taylor Peak) 2x2 AGN</a:t>
            </a:r>
          </a:p>
        </p:txBody>
      </p:sp>
      <p:sp>
        <p:nvSpPr>
          <p:cNvPr id="48" name="Rounded Rectangle 132"/>
          <p:cNvSpPr>
            <a:spLocks noChangeArrowheads="1"/>
          </p:cNvSpPr>
          <p:nvPr/>
        </p:nvSpPr>
        <p:spPr bwMode="invGray">
          <a:xfrm>
            <a:off x="7612618" y="5223895"/>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82577LM Gigabit </a:t>
            </a:r>
          </a:p>
          <a:p>
            <a:pPr algn="ctr">
              <a:defRPr/>
            </a:pPr>
            <a:r>
              <a:rPr lang="en-US" sz="1200" dirty="0">
                <a:solidFill>
                  <a:srgbClr val="FFFFFF"/>
                </a:solidFill>
                <a:latin typeface="Century Gothic" pitchFamily="34" charset="0"/>
                <a:ea typeface="MS PGothic" pitchFamily="34" charset="-128"/>
                <a:cs typeface="Arial" charset="0"/>
              </a:rPr>
              <a:t>(Hanksville) Digital Office</a:t>
            </a:r>
          </a:p>
        </p:txBody>
      </p:sp>
      <p:sp>
        <p:nvSpPr>
          <p:cNvPr id="49" name="Rounded Rectangle 132"/>
          <p:cNvSpPr>
            <a:spLocks noChangeArrowheads="1"/>
          </p:cNvSpPr>
          <p:nvPr/>
        </p:nvSpPr>
        <p:spPr bwMode="invGray">
          <a:xfrm>
            <a:off x="7612618" y="5646933"/>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Intel</a:t>
            </a:r>
            <a:r>
              <a:rPr lang="en-US"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82577LC Gigabit </a:t>
            </a:r>
          </a:p>
          <a:p>
            <a:pPr algn="ctr">
              <a:defRPr/>
            </a:pPr>
            <a:r>
              <a:rPr lang="en-US" sz="1200" dirty="0">
                <a:solidFill>
                  <a:srgbClr val="FFFFFF"/>
                </a:solidFill>
                <a:latin typeface="Century Gothic" pitchFamily="34" charset="0"/>
                <a:ea typeface="MS PGothic" pitchFamily="34" charset="-128"/>
                <a:cs typeface="Arial" charset="0"/>
              </a:rPr>
              <a:t>(Hanksville) Fundamental</a:t>
            </a:r>
          </a:p>
        </p:txBody>
      </p:sp>
      <p:sp>
        <p:nvSpPr>
          <p:cNvPr id="50" name="Rounded Rectangle 128"/>
          <p:cNvSpPr>
            <a:spLocks noChangeArrowheads="1"/>
          </p:cNvSpPr>
          <p:nvPr/>
        </p:nvSpPr>
        <p:spPr bwMode="gray">
          <a:xfrm>
            <a:off x="7612618" y="3738498"/>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Intel</a:t>
            </a:r>
            <a:r>
              <a:rPr lang="pt-BR" sz="1200" baseline="30000" dirty="0">
                <a:solidFill>
                  <a:srgbClr val="FFFFFF"/>
                </a:solidFill>
                <a:latin typeface="Century Gothic" pitchFamily="34" charset="0"/>
                <a:ea typeface="MS PGothic" pitchFamily="34" charset="-128"/>
                <a:cs typeface="Arial" charset="0"/>
              </a:rPr>
              <a:t>®</a:t>
            </a:r>
            <a:r>
              <a:rPr lang="en-US" sz="1200" dirty="0">
                <a:solidFill>
                  <a:srgbClr val="FFFFFF"/>
                </a:solidFill>
                <a:latin typeface="Century Gothic" pitchFamily="34" charset="0"/>
                <a:ea typeface="MS PGothic" pitchFamily="34" charset="-128"/>
                <a:cs typeface="Arial" charset="0"/>
              </a:rPr>
              <a:t> Centrino</a:t>
            </a:r>
            <a:r>
              <a:rPr lang="en-US" sz="1200" baseline="30000" dirty="0">
                <a:solidFill>
                  <a:srgbClr val="FFFFFF"/>
                </a:solidFill>
                <a:latin typeface="Century Gothic" pitchFamily="34" charset="0"/>
                <a:ea typeface="MS PGothic" pitchFamily="34" charset="-128"/>
                <a:cs typeface="Arial" charset="0"/>
              </a:rPr>
              <a:t>® </a:t>
            </a:r>
            <a:r>
              <a:rPr lang="en-US" sz="1200" dirty="0">
                <a:solidFill>
                  <a:srgbClr val="FFFFFF"/>
                </a:solidFill>
                <a:latin typeface="Century Gothic" pitchFamily="34" charset="0"/>
                <a:ea typeface="MS PGothic" pitchFamily="34" charset="-128"/>
                <a:cs typeface="Arial" charset="0"/>
              </a:rPr>
              <a:t>Wireless-N </a:t>
            </a:r>
            <a:r>
              <a:rPr lang="en-US" sz="1200" dirty="0" smtClean="0">
                <a:solidFill>
                  <a:srgbClr val="FFFFFF"/>
                </a:solidFill>
                <a:latin typeface="Century Gothic" pitchFamily="34" charset="0"/>
                <a:ea typeface="MS PGothic" pitchFamily="34" charset="-128"/>
                <a:cs typeface="Arial" charset="0"/>
              </a:rPr>
              <a:t>2200</a:t>
            </a:r>
            <a:r>
              <a:rPr lang="en-US" sz="1200" baseline="30000" dirty="0" smtClean="0">
                <a:solidFill>
                  <a:srgbClr val="FFFFFF"/>
                </a:solidFill>
                <a:latin typeface="Century Gothic" pitchFamily="34" charset="0"/>
                <a:ea typeface="MS PGothic" pitchFamily="34" charset="-128"/>
                <a:cs typeface="Arial" charset="0"/>
              </a:rPr>
              <a:t> </a:t>
            </a:r>
            <a:r>
              <a:rPr lang="en-US" sz="1200" dirty="0" smtClean="0">
                <a:solidFill>
                  <a:srgbClr val="FFFFFF"/>
                </a:solidFill>
                <a:latin typeface="Century Gothic" pitchFamily="34" charset="0"/>
                <a:ea typeface="MS PGothic" pitchFamily="34" charset="-128"/>
                <a:cs typeface="Arial" charset="0"/>
              </a:rPr>
              <a:t> </a:t>
            </a:r>
            <a:endParaRPr lang="en-US" sz="1200" dirty="0">
              <a:solidFill>
                <a:srgbClr val="FFFFFF"/>
              </a:solidFill>
              <a:latin typeface="Century Gothic" pitchFamily="34" charset="0"/>
              <a:ea typeface="MS PGothic" pitchFamily="34" charset="-128"/>
              <a:cs typeface="Arial" charset="0"/>
            </a:endParaRPr>
          </a:p>
          <a:p>
            <a:pPr algn="ctr">
              <a:defRPr/>
            </a:pPr>
            <a:r>
              <a:rPr lang="en-US" sz="1200" dirty="0" smtClean="0">
                <a:solidFill>
                  <a:srgbClr val="FFFFFF"/>
                </a:solidFill>
                <a:latin typeface="Century Gothic" pitchFamily="34" charset="0"/>
                <a:ea typeface="MS PGothic" pitchFamily="34" charset="-128"/>
                <a:cs typeface="Arial" charset="0"/>
              </a:rPr>
              <a:t>(Marble </a:t>
            </a:r>
            <a:r>
              <a:rPr lang="en-US" sz="1200" dirty="0">
                <a:solidFill>
                  <a:srgbClr val="FFFFFF"/>
                </a:solidFill>
                <a:latin typeface="Century Gothic" pitchFamily="34" charset="0"/>
                <a:ea typeface="MS PGothic" pitchFamily="34" charset="-128"/>
                <a:cs typeface="Arial" charset="0"/>
              </a:rPr>
              <a:t>Peak) </a:t>
            </a:r>
            <a:r>
              <a:rPr lang="en-US" sz="1200" dirty="0" smtClean="0">
                <a:solidFill>
                  <a:srgbClr val="FFFFFF"/>
                </a:solidFill>
                <a:latin typeface="Century Gothic" pitchFamily="34" charset="0"/>
                <a:ea typeface="MS PGothic" pitchFamily="34" charset="-128"/>
                <a:cs typeface="Arial" charset="0"/>
              </a:rPr>
              <a:t>2x2 </a:t>
            </a:r>
            <a:r>
              <a:rPr lang="en-US" sz="1200" dirty="0">
                <a:solidFill>
                  <a:srgbClr val="FFFFFF"/>
                </a:solidFill>
                <a:latin typeface="Century Gothic" pitchFamily="34" charset="0"/>
                <a:ea typeface="MS PGothic" pitchFamily="34" charset="-128"/>
                <a:cs typeface="Arial" charset="0"/>
              </a:rPr>
              <a:t>BGN</a:t>
            </a:r>
          </a:p>
        </p:txBody>
      </p:sp>
      <p:sp>
        <p:nvSpPr>
          <p:cNvPr id="51" name="Rounded Rectangle 128"/>
          <p:cNvSpPr>
            <a:spLocks noChangeArrowheads="1"/>
          </p:cNvSpPr>
          <p:nvPr/>
        </p:nvSpPr>
        <p:spPr bwMode="gray">
          <a:xfrm>
            <a:off x="7612618" y="4487787"/>
            <a:ext cx="3493194" cy="35082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200" dirty="0">
                <a:solidFill>
                  <a:srgbClr val="FFFFFF"/>
                </a:solidFill>
                <a:latin typeface="Century Gothic" pitchFamily="34" charset="0"/>
                <a:ea typeface="MS PGothic" pitchFamily="34" charset="-128"/>
                <a:cs typeface="Arial" charset="0"/>
              </a:rPr>
              <a:t> ThinkPad BGN*</a:t>
            </a:r>
          </a:p>
          <a:p>
            <a:pPr algn="ctr">
              <a:defRPr/>
            </a:pPr>
            <a:r>
              <a:rPr lang="en-US" sz="1200" dirty="0">
                <a:solidFill>
                  <a:srgbClr val="FFFFFF"/>
                </a:solidFill>
                <a:latin typeface="Century Gothic" pitchFamily="34" charset="0"/>
                <a:ea typeface="MS PGothic" pitchFamily="34" charset="-128"/>
                <a:cs typeface="Arial" charset="0"/>
              </a:rPr>
              <a:t>(RealTek - Stockton) 1x1 BGN</a:t>
            </a:r>
          </a:p>
        </p:txBody>
      </p:sp>
      <p:sp>
        <p:nvSpPr>
          <p:cNvPr id="18" name="TextBox 17"/>
          <p:cNvSpPr txBox="1"/>
          <p:nvPr/>
        </p:nvSpPr>
        <p:spPr>
          <a:xfrm>
            <a:off x="11074400" y="2159001"/>
            <a:ext cx="952500" cy="276999"/>
          </a:xfrm>
          <a:prstGeom prst="rect">
            <a:avLst/>
          </a:prstGeom>
          <a:noFill/>
        </p:spPr>
        <p:txBody>
          <a:bodyPr wrap="square" rtlCol="0">
            <a:spAutoFit/>
          </a:bodyPr>
          <a:lstStyle/>
          <a:p>
            <a:r>
              <a:rPr lang="en-US" sz="1200" dirty="0" smtClean="0">
                <a:solidFill>
                  <a:schemeClr val="tx2"/>
                </a:solidFill>
              </a:rPr>
              <a:t>Japan Only</a:t>
            </a:r>
          </a:p>
        </p:txBody>
      </p:sp>
      <p:sp>
        <p:nvSpPr>
          <p:cNvPr id="19" name="Rounded Rectangle 18"/>
          <p:cNvSpPr/>
          <p:nvPr/>
        </p:nvSpPr>
        <p:spPr>
          <a:xfrm>
            <a:off x="5181600" y="6235700"/>
            <a:ext cx="4102100" cy="330200"/>
          </a:xfrm>
          <a:prstGeom prst="roundRect">
            <a:avLst/>
          </a:prstGeom>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X1 Carbon supports only SFF cards</a:t>
            </a:r>
            <a:endParaRPr lang="en-US" dirty="0"/>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Wireless WWAN Modules</a:t>
            </a:r>
          </a:p>
        </p:txBody>
      </p:sp>
      <p:graphicFrame>
        <p:nvGraphicFramePr>
          <p:cNvPr id="33" name="Group 3"/>
          <p:cNvGraphicFramePr>
            <a:graphicFrameLocks noGrp="1"/>
          </p:cNvGraphicFramePr>
          <p:nvPr>
            <p:extLst>
              <p:ext uri="{D42A27DB-BD31-4B8C-83A1-F6EECF244321}">
                <p14:modId xmlns:p14="http://schemas.microsoft.com/office/powerpoint/2010/main" xmlns="" val="1008895133"/>
              </p:ext>
            </p:extLst>
          </p:nvPr>
        </p:nvGraphicFramePr>
        <p:xfrm>
          <a:off x="292611" y="1265615"/>
          <a:ext cx="11301985" cy="4393991"/>
        </p:xfrm>
        <a:graphic>
          <a:graphicData uri="http://schemas.openxmlformats.org/drawingml/2006/table">
            <a:tbl>
              <a:tblPr/>
              <a:tblGrid>
                <a:gridCol w="2267525"/>
                <a:gridCol w="4517230"/>
                <a:gridCol w="4517230"/>
              </a:tblGrid>
              <a:tr h="644951">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173736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WWAN (US)</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201168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WWAN (ROW)</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11" name="Rounded Rectangle 128"/>
          <p:cNvSpPr>
            <a:spLocks noChangeArrowheads="1"/>
          </p:cNvSpPr>
          <p:nvPr/>
        </p:nvSpPr>
        <p:spPr bwMode="gray">
          <a:xfrm>
            <a:off x="3099414" y="2089560"/>
            <a:ext cx="3461024" cy="40365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defRPr/>
            </a:pPr>
            <a:r>
              <a:rPr lang="en-US" sz="1200" dirty="0">
                <a:latin typeface="Century Gothic" pitchFamily="34" charset="0"/>
                <a:cs typeface="Arial" charset="0"/>
              </a:rPr>
              <a:t> </a:t>
            </a:r>
            <a:r>
              <a:rPr lang="en-US" sz="1200" dirty="0">
                <a:latin typeface="Century Gothic" pitchFamily="34" charset="0"/>
                <a:ea typeface="MS PGothic" pitchFamily="34" charset="-128"/>
                <a:cs typeface="Arial" charset="0"/>
              </a:rPr>
              <a:t>Gobi  3000</a:t>
            </a:r>
          </a:p>
          <a:p>
            <a:pPr algn="ctr">
              <a:defRPr/>
            </a:pPr>
            <a:r>
              <a:rPr lang="en-US" sz="1200" dirty="0">
                <a:latin typeface="Century Gothic" pitchFamily="34" charset="0"/>
                <a:ea typeface="MS PGothic" pitchFamily="34" charset="-128"/>
                <a:cs typeface="Arial" charset="0"/>
              </a:rPr>
              <a:t>Sierra Wireless EV-DO/HSPA WWAN Minicard</a:t>
            </a:r>
          </a:p>
        </p:txBody>
      </p:sp>
      <p:sp>
        <p:nvSpPr>
          <p:cNvPr id="12" name="Rounded Rectangle 128"/>
          <p:cNvSpPr>
            <a:spLocks noChangeArrowheads="1"/>
          </p:cNvSpPr>
          <p:nvPr/>
        </p:nvSpPr>
        <p:spPr bwMode="gray">
          <a:xfrm>
            <a:off x="3099411" y="3831344"/>
            <a:ext cx="3490006" cy="455014"/>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r>
              <a:rPr lang="en-US" sz="1200" dirty="0">
                <a:latin typeface="Century Gothic" pitchFamily="34" charset="0"/>
                <a:ea typeface="ＭＳ Ｐゴシック" pitchFamily="34" charset="-128"/>
              </a:rPr>
              <a:t> </a:t>
            </a:r>
            <a:r>
              <a:rPr lang="en-US" sz="1200" dirty="0"/>
              <a:t>Ericsson HSPA+ WWAN Minicard</a:t>
            </a:r>
          </a:p>
          <a:p>
            <a:pPr algn="ctr"/>
            <a:r>
              <a:rPr lang="en-US" sz="1200" dirty="0"/>
              <a:t>(F5521gw)</a:t>
            </a:r>
            <a:endParaRPr lang="en-US" sz="1000" dirty="0">
              <a:latin typeface="Century Gothic" pitchFamily="34" charset="0"/>
              <a:ea typeface="ＭＳ Ｐゴシック" pitchFamily="34" charset="-128"/>
            </a:endParaRPr>
          </a:p>
        </p:txBody>
      </p:sp>
      <p:sp>
        <p:nvSpPr>
          <p:cNvPr id="13" name="Rounded Rectangle 128"/>
          <p:cNvSpPr>
            <a:spLocks noChangeArrowheads="1"/>
          </p:cNvSpPr>
          <p:nvPr/>
        </p:nvSpPr>
        <p:spPr bwMode="gray">
          <a:xfrm>
            <a:off x="3099411" y="4409164"/>
            <a:ext cx="3490006" cy="455014"/>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r>
              <a:rPr lang="en-US" sz="1200" dirty="0">
                <a:latin typeface="Century Gothic" pitchFamily="34" charset="0"/>
                <a:ea typeface="MS PGothic" pitchFamily="34" charset="-128"/>
                <a:cs typeface="Arial" charset="0"/>
              </a:rPr>
              <a:t> </a:t>
            </a:r>
            <a:r>
              <a:rPr lang="en-US" sz="1200" dirty="0"/>
              <a:t>LeadCore TD-SCDMA WWAN</a:t>
            </a:r>
          </a:p>
          <a:p>
            <a:pPr algn="ctr"/>
            <a:r>
              <a:rPr lang="en-US" sz="1200" dirty="0"/>
              <a:t>Minicard (LC5730D)</a:t>
            </a:r>
            <a:endParaRPr lang="en-US" sz="1000" dirty="0">
              <a:latin typeface="Century Gothic" pitchFamily="34" charset="0"/>
              <a:ea typeface="MS PGothic" pitchFamily="34" charset="-128"/>
              <a:cs typeface="Arial" charset="0"/>
            </a:endParaRPr>
          </a:p>
        </p:txBody>
      </p:sp>
      <p:sp>
        <p:nvSpPr>
          <p:cNvPr id="14" name="Rounded Rectangle 128"/>
          <p:cNvSpPr>
            <a:spLocks noChangeArrowheads="1"/>
          </p:cNvSpPr>
          <p:nvPr/>
        </p:nvSpPr>
        <p:spPr bwMode="gray">
          <a:xfrm>
            <a:off x="3099414" y="4986096"/>
            <a:ext cx="3493194" cy="455014"/>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r>
              <a:rPr lang="en-US" sz="1200" dirty="0">
                <a:latin typeface="Century Gothic" pitchFamily="34" charset="0"/>
                <a:ea typeface="MS PGothic" pitchFamily="34" charset="-128"/>
                <a:cs typeface="Arial" charset="0"/>
              </a:rPr>
              <a:t> </a:t>
            </a:r>
            <a:r>
              <a:rPr lang="en-US" sz="1200" dirty="0"/>
              <a:t>Huawei EV-DO WWAN Minicard</a:t>
            </a:r>
          </a:p>
          <a:p>
            <a:pPr algn="ctr"/>
            <a:r>
              <a:rPr lang="en-US" sz="1200" dirty="0"/>
              <a:t>(EM660)</a:t>
            </a:r>
            <a:endParaRPr lang="en-US" sz="1000" dirty="0">
              <a:latin typeface="Century Gothic" pitchFamily="34" charset="0"/>
              <a:ea typeface="MS PGothic" pitchFamily="34" charset="-128"/>
              <a:cs typeface="Arial" charset="0"/>
            </a:endParaRPr>
          </a:p>
        </p:txBody>
      </p:sp>
      <p:sp>
        <p:nvSpPr>
          <p:cNvPr id="8" name="Rounded Rectangle 128"/>
          <p:cNvSpPr>
            <a:spLocks noChangeArrowheads="1"/>
          </p:cNvSpPr>
          <p:nvPr/>
        </p:nvSpPr>
        <p:spPr bwMode="gray">
          <a:xfrm>
            <a:off x="7616547" y="3071525"/>
            <a:ext cx="3461024" cy="40365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defRPr/>
            </a:pPr>
            <a:r>
              <a:rPr lang="en-US" sz="1200" dirty="0">
                <a:latin typeface="Century Gothic" pitchFamily="34" charset="0"/>
                <a:cs typeface="Arial" charset="0"/>
              </a:rPr>
              <a:t> </a:t>
            </a:r>
            <a:r>
              <a:rPr lang="en-US" sz="1200" dirty="0">
                <a:latin typeface="Century Gothic" pitchFamily="34" charset="0"/>
                <a:ea typeface="MS PGothic" pitchFamily="34" charset="-128"/>
                <a:cs typeface="Arial" charset="0"/>
              </a:rPr>
              <a:t>Gobi  3000</a:t>
            </a:r>
          </a:p>
          <a:p>
            <a:pPr algn="ctr">
              <a:defRPr/>
            </a:pPr>
            <a:r>
              <a:rPr lang="en-US" sz="1200" dirty="0">
                <a:latin typeface="Century Gothic" pitchFamily="34" charset="0"/>
                <a:ea typeface="MS PGothic" pitchFamily="34" charset="-128"/>
                <a:cs typeface="Arial" charset="0"/>
              </a:rPr>
              <a:t>Sierra Wireless EV-DO/HSPA WWAN Minicard</a:t>
            </a:r>
          </a:p>
        </p:txBody>
      </p:sp>
      <p:sp>
        <p:nvSpPr>
          <p:cNvPr id="9" name="Rounded Rectangle 128"/>
          <p:cNvSpPr>
            <a:spLocks noChangeArrowheads="1"/>
          </p:cNvSpPr>
          <p:nvPr/>
        </p:nvSpPr>
        <p:spPr bwMode="gray">
          <a:xfrm>
            <a:off x="7616547" y="3837440"/>
            <a:ext cx="3490006" cy="455014"/>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r>
              <a:rPr lang="en-US" sz="1200" dirty="0">
                <a:latin typeface="Century Gothic" pitchFamily="34" charset="0"/>
                <a:ea typeface="ＭＳ Ｐゴシック" pitchFamily="34" charset="-128"/>
              </a:rPr>
              <a:t> </a:t>
            </a:r>
            <a:r>
              <a:rPr lang="en-US" sz="1200" dirty="0"/>
              <a:t>Ericsson HSPA+ WWAN Minicard</a:t>
            </a:r>
          </a:p>
          <a:p>
            <a:pPr algn="ctr"/>
            <a:r>
              <a:rPr lang="en-US" sz="1200" dirty="0" smtClean="0"/>
              <a:t>(H5321gw</a:t>
            </a:r>
            <a:r>
              <a:rPr lang="en-US" sz="1200" dirty="0"/>
              <a:t>)</a:t>
            </a:r>
            <a:endParaRPr lang="en-US" sz="1000" dirty="0">
              <a:latin typeface="Century Gothic" pitchFamily="34" charset="0"/>
              <a:ea typeface="ＭＳ Ｐゴシック" pitchFamily="34" charset="-128"/>
            </a:endParaRPr>
          </a:p>
        </p:txBody>
      </p:sp>
      <p:sp>
        <p:nvSpPr>
          <p:cNvPr id="16" name="Rounded Rectangle 128"/>
          <p:cNvSpPr>
            <a:spLocks noChangeArrowheads="1"/>
          </p:cNvSpPr>
          <p:nvPr/>
        </p:nvSpPr>
        <p:spPr bwMode="gray">
          <a:xfrm>
            <a:off x="7616547" y="1993035"/>
            <a:ext cx="3461024" cy="40365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defRPr/>
            </a:pPr>
            <a:r>
              <a:rPr lang="nb-NO" sz="1100" dirty="0" smtClean="0">
                <a:latin typeface="Century Gothic" pitchFamily="34" charset="0"/>
              </a:rPr>
              <a:t>Sierra Wireless MC7750 – Gobi 4000 (TM) - Verizon Wireless 4G LTE</a:t>
            </a:r>
            <a:endParaRPr lang="en-US" sz="1100" dirty="0">
              <a:latin typeface="Century Gothic" pitchFamily="34" charset="0"/>
              <a:ea typeface="MS PGothic" pitchFamily="34" charset="-128"/>
              <a:cs typeface="Arial" charset="0"/>
            </a:endParaRPr>
          </a:p>
        </p:txBody>
      </p:sp>
      <p:sp>
        <p:nvSpPr>
          <p:cNvPr id="17" name="Rounded Rectangle 128"/>
          <p:cNvSpPr>
            <a:spLocks noChangeArrowheads="1"/>
          </p:cNvSpPr>
          <p:nvPr/>
        </p:nvSpPr>
        <p:spPr bwMode="gray">
          <a:xfrm>
            <a:off x="7616547" y="2536874"/>
            <a:ext cx="3461024" cy="403653"/>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defRPr/>
            </a:pPr>
            <a:r>
              <a:rPr lang="en-US" sz="1100" dirty="0" smtClean="0">
                <a:latin typeface="Century Gothic" pitchFamily="34" charset="0"/>
              </a:rPr>
              <a:t>Sierra Wireless MC7700 – Gobi 4000 (TM) - AT&amp;T 4G LTE</a:t>
            </a:r>
            <a:endParaRPr lang="en-US" sz="1100" dirty="0">
              <a:latin typeface="Century Gothic" pitchFamily="34" charset="0"/>
              <a:ea typeface="MS PGothic" pitchFamily="34" charset="-128"/>
              <a:cs typeface="Arial" charset="0"/>
            </a:endParaRPr>
          </a:p>
        </p:txBody>
      </p:sp>
      <p:sp>
        <p:nvSpPr>
          <p:cNvPr id="18" name="Right Brace 17"/>
          <p:cNvSpPr/>
          <p:nvPr/>
        </p:nvSpPr>
        <p:spPr>
          <a:xfrm>
            <a:off x="11087100" y="2006600"/>
            <a:ext cx="254000" cy="876300"/>
          </a:xfrm>
          <a:prstGeom prst="rightBrace">
            <a:avLst/>
          </a:prstGeom>
          <a:ln w="127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1160125" y="2438400"/>
            <a:ext cx="1028700" cy="307777"/>
          </a:xfrm>
          <a:prstGeom prst="rect">
            <a:avLst/>
          </a:prstGeom>
          <a:noFill/>
        </p:spPr>
        <p:txBody>
          <a:bodyPr wrap="square" rtlCol="0">
            <a:spAutoFit/>
          </a:bodyPr>
          <a:lstStyle/>
          <a:p>
            <a:r>
              <a:rPr lang="en-US" sz="1400" dirty="0" smtClean="0">
                <a:solidFill>
                  <a:schemeClr val="tx2"/>
                </a:solidFill>
              </a:rPr>
              <a:t>X230 Only</a:t>
            </a:r>
          </a:p>
        </p:txBody>
      </p:sp>
      <p:sp>
        <p:nvSpPr>
          <p:cNvPr id="20" name="Rounded Rectangle 128"/>
          <p:cNvSpPr>
            <a:spLocks noChangeArrowheads="1"/>
          </p:cNvSpPr>
          <p:nvPr/>
        </p:nvSpPr>
        <p:spPr bwMode="gray">
          <a:xfrm>
            <a:off x="7616547" y="4402844"/>
            <a:ext cx="3490006" cy="455014"/>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square" lIns="0" tIns="0" rIns="0" bIns="0" anchor="ctr"/>
          <a:lstStyle/>
          <a:p>
            <a:pPr algn="ctr"/>
            <a:r>
              <a:rPr lang="en-US" sz="1200" dirty="0">
                <a:latin typeface="Century Gothic" pitchFamily="34" charset="0"/>
                <a:ea typeface="ＭＳ Ｐゴシック" pitchFamily="34" charset="-128"/>
              </a:rPr>
              <a:t> </a:t>
            </a:r>
            <a:r>
              <a:rPr lang="en-US" sz="1200" dirty="0"/>
              <a:t>Ericsson HSPA+ WWAN Minicard</a:t>
            </a:r>
          </a:p>
          <a:p>
            <a:pPr algn="ctr"/>
            <a:r>
              <a:rPr lang="en-US" sz="1200" dirty="0"/>
              <a:t>(F5521gw)</a:t>
            </a:r>
            <a:endParaRPr lang="en-US" sz="1000" dirty="0">
              <a:latin typeface="Century Gothic" pitchFamily="34" charset="0"/>
              <a:ea typeface="ＭＳ Ｐゴシック" pitchFamily="34" charset="-128"/>
            </a:endParaRPr>
          </a:p>
        </p:txBody>
      </p:sp>
      <p:sp>
        <p:nvSpPr>
          <p:cNvPr id="21" name="Rectangle 20"/>
          <p:cNvSpPr/>
          <p:nvPr/>
        </p:nvSpPr>
        <p:spPr>
          <a:xfrm>
            <a:off x="3365500" y="5816937"/>
            <a:ext cx="6092825" cy="1015663"/>
          </a:xfrm>
          <a:prstGeom prst="rect">
            <a:avLst/>
          </a:prstGeom>
        </p:spPr>
        <p:txBody>
          <a:bodyPr>
            <a:spAutoFit/>
          </a:bodyPr>
          <a:lstStyle/>
          <a:p>
            <a:r>
              <a:rPr lang="en-US" sz="1200" dirty="0" smtClean="0"/>
              <a:t> - X1 Carbon supports only "Ericsson HSPA+ WWAN </a:t>
            </a:r>
            <a:r>
              <a:rPr lang="en-US" sz="1200" dirty="0" err="1" smtClean="0"/>
              <a:t>Minicard</a:t>
            </a:r>
            <a:r>
              <a:rPr lang="en-US" sz="1200" dirty="0" smtClean="0"/>
              <a:t> (H5321gw)"</a:t>
            </a:r>
          </a:p>
          <a:p>
            <a:r>
              <a:rPr lang="en-US" sz="1200" dirty="0" smtClean="0"/>
              <a:t>		</a:t>
            </a:r>
          </a:p>
          <a:p>
            <a:r>
              <a:rPr lang="en-US" sz="1200" dirty="0" smtClean="0"/>
              <a:t> - X230T supports following modules,</a:t>
            </a:r>
          </a:p>
          <a:p>
            <a:r>
              <a:rPr lang="es-ES" sz="1200" dirty="0" smtClean="0"/>
              <a:t>	- Gobi3000 Sierra </a:t>
            </a:r>
            <a:r>
              <a:rPr lang="es-ES" sz="1200" dirty="0" err="1" smtClean="0"/>
              <a:t>Wireless</a:t>
            </a:r>
            <a:r>
              <a:rPr lang="es-ES" sz="1200" dirty="0" smtClean="0"/>
              <a:t> EV-DO/HSPA WWAN </a:t>
            </a:r>
            <a:r>
              <a:rPr lang="es-ES" sz="1200" dirty="0" err="1" smtClean="0"/>
              <a:t>Minicard</a:t>
            </a:r>
            <a:endParaRPr lang="es-ES" sz="1200" dirty="0" smtClean="0"/>
          </a:p>
          <a:p>
            <a:r>
              <a:rPr lang="en-US" sz="1200" dirty="0" smtClean="0"/>
              <a:t>	- Ericsson HSPA+ WWAN </a:t>
            </a:r>
            <a:r>
              <a:rPr lang="en-US" sz="1200" dirty="0" err="1" smtClean="0"/>
              <a:t>Minicard</a:t>
            </a:r>
            <a:r>
              <a:rPr lang="en-US" sz="1200" dirty="0" smtClean="0"/>
              <a:t> (F5521gw) </a:t>
            </a:r>
            <a:endParaRPr lang="en-US" sz="1200" dirty="0"/>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HDDs and SSDs</a:t>
            </a:r>
          </a:p>
        </p:txBody>
      </p:sp>
      <p:graphicFrame>
        <p:nvGraphicFramePr>
          <p:cNvPr id="33" name="Group 3"/>
          <p:cNvGraphicFramePr>
            <a:graphicFrameLocks noGrp="1"/>
          </p:cNvGraphicFramePr>
          <p:nvPr>
            <p:extLst>
              <p:ext uri="{D42A27DB-BD31-4B8C-83A1-F6EECF244321}">
                <p14:modId xmlns:p14="http://schemas.microsoft.com/office/powerpoint/2010/main" xmlns="" val="1008895133"/>
              </p:ext>
            </p:extLst>
          </p:nvPr>
        </p:nvGraphicFramePr>
        <p:xfrm>
          <a:off x="292611" y="1265621"/>
          <a:ext cx="11301985" cy="4781617"/>
        </p:xfrm>
        <a:graphic>
          <a:graphicData uri="http://schemas.openxmlformats.org/drawingml/2006/table">
            <a:tbl>
              <a:tblPr/>
              <a:tblGrid>
                <a:gridCol w="2267525"/>
                <a:gridCol w="4517230"/>
                <a:gridCol w="4517230"/>
              </a:tblGrid>
              <a:tr h="355205">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2477329">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HDD</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938528">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SSD</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8" name="Rounded Rectangle 128"/>
          <p:cNvSpPr>
            <a:spLocks noChangeArrowheads="1"/>
          </p:cNvSpPr>
          <p:nvPr/>
        </p:nvSpPr>
        <p:spPr bwMode="gray">
          <a:xfrm>
            <a:off x="3429372" y="2675993"/>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cs typeface="Arial" charset="0"/>
              </a:rPr>
              <a:t> </a:t>
            </a:r>
            <a:r>
              <a:rPr lang="en-US" sz="1100" dirty="0">
                <a:latin typeface="Century Gothic" pitchFamily="34" charset="0"/>
                <a:ea typeface="MS PGothic" pitchFamily="34" charset="-128"/>
                <a:cs typeface="Arial" charset="0"/>
              </a:rPr>
              <a:t>320GB / 5400rpm</a:t>
            </a:r>
          </a:p>
        </p:txBody>
      </p:sp>
      <p:sp>
        <p:nvSpPr>
          <p:cNvPr id="9" name="Rounded Rectangle 132"/>
          <p:cNvSpPr>
            <a:spLocks noChangeArrowheads="1"/>
          </p:cNvSpPr>
          <p:nvPr/>
        </p:nvSpPr>
        <p:spPr bwMode="invGray">
          <a:xfrm>
            <a:off x="3429372" y="3302324"/>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500GB / 7200rpm</a:t>
            </a:r>
          </a:p>
        </p:txBody>
      </p:sp>
      <p:sp>
        <p:nvSpPr>
          <p:cNvPr id="10" name="Rounded Rectangle 128"/>
          <p:cNvSpPr>
            <a:spLocks noChangeArrowheads="1"/>
          </p:cNvSpPr>
          <p:nvPr/>
        </p:nvSpPr>
        <p:spPr bwMode="gray">
          <a:xfrm>
            <a:off x="3429375" y="2059233"/>
            <a:ext cx="2800598"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cs typeface="Arial" charset="0"/>
              </a:rPr>
              <a:t>250GB / 5400rpm</a:t>
            </a:r>
          </a:p>
        </p:txBody>
      </p:sp>
      <p:sp>
        <p:nvSpPr>
          <p:cNvPr id="15" name="Rounded Rectangle 132"/>
          <p:cNvSpPr>
            <a:spLocks noChangeArrowheads="1"/>
          </p:cNvSpPr>
          <p:nvPr/>
        </p:nvSpPr>
        <p:spPr bwMode="invGray">
          <a:xfrm>
            <a:off x="3429372" y="2368033"/>
            <a:ext cx="2798040" cy="246375"/>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100" dirty="0">
                <a:latin typeface="Century Gothic" pitchFamily="34" charset="0"/>
                <a:ea typeface="MS PGothic" pitchFamily="34" charset="-128"/>
                <a:cs typeface="Arial" charset="0"/>
              </a:rPr>
              <a:t>250GB / 7200rpm </a:t>
            </a:r>
            <a:r>
              <a:rPr lang="en-US" sz="1100" dirty="0" smtClean="0">
                <a:latin typeface="Century Gothic" pitchFamily="34" charset="0"/>
                <a:ea typeface="MS PGothic" pitchFamily="34" charset="-128"/>
                <a:cs typeface="Arial" charset="0"/>
              </a:rPr>
              <a:t>OPAL FDE</a:t>
            </a:r>
            <a:endParaRPr lang="en-US" sz="1100" dirty="0">
              <a:latin typeface="Century Gothic" pitchFamily="34" charset="0"/>
              <a:ea typeface="MS PGothic" pitchFamily="34" charset="-128"/>
              <a:cs typeface="Arial" charset="0"/>
            </a:endParaRPr>
          </a:p>
        </p:txBody>
      </p:sp>
      <p:sp>
        <p:nvSpPr>
          <p:cNvPr id="16" name="Rounded Rectangle 128"/>
          <p:cNvSpPr>
            <a:spLocks noChangeArrowheads="1"/>
          </p:cNvSpPr>
          <p:nvPr/>
        </p:nvSpPr>
        <p:spPr bwMode="gray">
          <a:xfrm>
            <a:off x="3429372" y="2991257"/>
            <a:ext cx="2798040" cy="246375"/>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100" dirty="0">
                <a:latin typeface="Century Gothic" pitchFamily="34" charset="0"/>
                <a:ea typeface="MS PGothic" pitchFamily="34" charset="-128"/>
                <a:cs typeface="Arial" charset="0"/>
              </a:rPr>
              <a:t>320GB / 7200rpm</a:t>
            </a:r>
          </a:p>
        </p:txBody>
      </p:sp>
      <p:sp>
        <p:nvSpPr>
          <p:cNvPr id="17" name="Rounded Rectangle 132"/>
          <p:cNvSpPr>
            <a:spLocks noChangeArrowheads="1"/>
          </p:cNvSpPr>
          <p:nvPr/>
        </p:nvSpPr>
        <p:spPr bwMode="invGray">
          <a:xfrm>
            <a:off x="3429372" y="5013134"/>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128 GB SSD</a:t>
            </a:r>
          </a:p>
        </p:txBody>
      </p:sp>
      <p:sp>
        <p:nvSpPr>
          <p:cNvPr id="18" name="Rounded Rectangle 128"/>
          <p:cNvSpPr>
            <a:spLocks noChangeArrowheads="1"/>
          </p:cNvSpPr>
          <p:nvPr/>
        </p:nvSpPr>
        <p:spPr bwMode="gray">
          <a:xfrm>
            <a:off x="3429372" y="1746747"/>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160GB / 7200rpm*</a:t>
            </a:r>
          </a:p>
        </p:txBody>
      </p:sp>
      <p:sp>
        <p:nvSpPr>
          <p:cNvPr id="19" name="Rounded Rectangle 128"/>
          <p:cNvSpPr>
            <a:spLocks noChangeArrowheads="1"/>
          </p:cNvSpPr>
          <p:nvPr/>
        </p:nvSpPr>
        <p:spPr bwMode="gray">
          <a:xfrm>
            <a:off x="3429372" y="4209629"/>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4GB </a:t>
            </a:r>
            <a:r>
              <a:rPr lang="en-US" sz="1100" dirty="0" smtClean="0">
                <a:latin typeface="Century Gothic" pitchFamily="34" charset="0"/>
                <a:ea typeface="MS PGothic" pitchFamily="34" charset="-128"/>
                <a:cs typeface="Arial" charset="0"/>
              </a:rPr>
              <a:t>SSD</a:t>
            </a:r>
            <a:endParaRPr lang="en-US" sz="1100" dirty="0">
              <a:latin typeface="Century Gothic" pitchFamily="34" charset="0"/>
              <a:ea typeface="MS PGothic" pitchFamily="34" charset="-128"/>
              <a:cs typeface="Arial" charset="0"/>
            </a:endParaRPr>
          </a:p>
        </p:txBody>
      </p:sp>
      <p:sp>
        <p:nvSpPr>
          <p:cNvPr id="20" name="Rounded Rectangle 132"/>
          <p:cNvSpPr>
            <a:spLocks noChangeArrowheads="1"/>
          </p:cNvSpPr>
          <p:nvPr/>
        </p:nvSpPr>
        <p:spPr bwMode="invGray">
          <a:xfrm>
            <a:off x="3429372" y="5370597"/>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Intel 160GB SSD</a:t>
            </a:r>
          </a:p>
        </p:txBody>
      </p:sp>
      <p:sp>
        <p:nvSpPr>
          <p:cNvPr id="21" name="Rounded Rectangle 132"/>
          <p:cNvSpPr>
            <a:spLocks noChangeArrowheads="1"/>
          </p:cNvSpPr>
          <p:nvPr/>
        </p:nvSpPr>
        <p:spPr bwMode="invGray">
          <a:xfrm>
            <a:off x="3429372" y="4603865"/>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80GB SSD mSATA</a:t>
            </a:r>
          </a:p>
        </p:txBody>
      </p:sp>
      <p:sp>
        <p:nvSpPr>
          <p:cNvPr id="22" name="Rounded Rectangle 128"/>
          <p:cNvSpPr>
            <a:spLocks noChangeArrowheads="1"/>
          </p:cNvSpPr>
          <p:nvPr/>
        </p:nvSpPr>
        <p:spPr bwMode="gray">
          <a:xfrm>
            <a:off x="7897740" y="2218793"/>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cs typeface="Arial" charset="0"/>
              </a:rPr>
              <a:t> </a:t>
            </a:r>
            <a:r>
              <a:rPr lang="en-US" sz="1100" dirty="0">
                <a:latin typeface="Century Gothic" pitchFamily="34" charset="0"/>
                <a:ea typeface="MS PGothic" pitchFamily="34" charset="-128"/>
                <a:cs typeface="Arial" charset="0"/>
              </a:rPr>
              <a:t>320GB / 5400rpm</a:t>
            </a:r>
          </a:p>
        </p:txBody>
      </p:sp>
      <p:sp>
        <p:nvSpPr>
          <p:cNvPr id="23" name="Rounded Rectangle 132"/>
          <p:cNvSpPr>
            <a:spLocks noChangeArrowheads="1"/>
          </p:cNvSpPr>
          <p:nvPr/>
        </p:nvSpPr>
        <p:spPr bwMode="invGray">
          <a:xfrm>
            <a:off x="7897740" y="2869508"/>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500GB / </a:t>
            </a:r>
            <a:r>
              <a:rPr lang="en-US" sz="1100" dirty="0" smtClean="0">
                <a:latin typeface="Century Gothic" pitchFamily="34" charset="0"/>
                <a:ea typeface="MS PGothic" pitchFamily="34" charset="-128"/>
                <a:cs typeface="Arial" charset="0"/>
              </a:rPr>
              <a:t>5400rpm</a:t>
            </a:r>
            <a:endParaRPr lang="en-US" sz="1100" dirty="0">
              <a:latin typeface="Century Gothic" pitchFamily="34" charset="0"/>
              <a:ea typeface="MS PGothic" pitchFamily="34" charset="-128"/>
              <a:cs typeface="Arial" charset="0"/>
            </a:endParaRPr>
          </a:p>
        </p:txBody>
      </p:sp>
      <p:sp>
        <p:nvSpPr>
          <p:cNvPr id="24" name="Rounded Rectangle 132"/>
          <p:cNvSpPr>
            <a:spLocks noChangeArrowheads="1"/>
          </p:cNvSpPr>
          <p:nvPr/>
        </p:nvSpPr>
        <p:spPr bwMode="invGray">
          <a:xfrm>
            <a:off x="7897740" y="1886443"/>
            <a:ext cx="2798040" cy="246375"/>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100" dirty="0">
                <a:latin typeface="Century Gothic" pitchFamily="34" charset="0"/>
                <a:ea typeface="MS PGothic" pitchFamily="34" charset="-128"/>
                <a:cs typeface="Arial" charset="0"/>
              </a:rPr>
              <a:t>250GB / 7200rpm </a:t>
            </a:r>
            <a:r>
              <a:rPr lang="en-US" sz="1100" dirty="0" smtClean="0">
                <a:latin typeface="Century Gothic" pitchFamily="34" charset="0"/>
                <a:ea typeface="MS PGothic" pitchFamily="34" charset="-128"/>
                <a:cs typeface="Arial" charset="0"/>
              </a:rPr>
              <a:t>OPAL FDE</a:t>
            </a:r>
            <a:endParaRPr lang="en-US" sz="1100" dirty="0">
              <a:latin typeface="Century Gothic" pitchFamily="34" charset="0"/>
              <a:ea typeface="MS PGothic" pitchFamily="34" charset="-128"/>
              <a:cs typeface="Arial" charset="0"/>
            </a:endParaRPr>
          </a:p>
        </p:txBody>
      </p:sp>
      <p:sp>
        <p:nvSpPr>
          <p:cNvPr id="25" name="Rounded Rectangle 128"/>
          <p:cNvSpPr>
            <a:spLocks noChangeArrowheads="1"/>
          </p:cNvSpPr>
          <p:nvPr/>
        </p:nvSpPr>
        <p:spPr bwMode="gray">
          <a:xfrm>
            <a:off x="7897740" y="2558441"/>
            <a:ext cx="2798040" cy="246375"/>
          </a:xfrm>
          <a:prstGeom prst="roundRect">
            <a:avLst>
              <a:gd name="adj" fmla="val 16667"/>
            </a:avLst>
          </a:prstGeom>
          <a:solidFill>
            <a:srgbClr val="FFC000"/>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100" dirty="0">
                <a:latin typeface="Century Gothic" pitchFamily="34" charset="0"/>
                <a:ea typeface="MS PGothic" pitchFamily="34" charset="-128"/>
                <a:cs typeface="Arial" charset="0"/>
              </a:rPr>
              <a:t>320GB / 7200rpm</a:t>
            </a:r>
          </a:p>
        </p:txBody>
      </p:sp>
      <p:sp>
        <p:nvSpPr>
          <p:cNvPr id="26" name="Rounded Rectangle 132"/>
          <p:cNvSpPr>
            <a:spLocks noChangeArrowheads="1"/>
          </p:cNvSpPr>
          <p:nvPr/>
        </p:nvSpPr>
        <p:spPr bwMode="invGray">
          <a:xfrm>
            <a:off x="7897740" y="3174308"/>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500GB / 7200rpm</a:t>
            </a:r>
          </a:p>
        </p:txBody>
      </p:sp>
      <p:sp>
        <p:nvSpPr>
          <p:cNvPr id="27" name="Rounded Rectangle 132"/>
          <p:cNvSpPr>
            <a:spLocks noChangeArrowheads="1"/>
          </p:cNvSpPr>
          <p:nvPr/>
        </p:nvSpPr>
        <p:spPr bwMode="invGray">
          <a:xfrm>
            <a:off x="7897740" y="5047509"/>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smtClean="0">
                <a:latin typeface="Century Gothic" pitchFamily="34" charset="0"/>
                <a:ea typeface="MS PGothic" pitchFamily="34" charset="-128"/>
                <a:cs typeface="Arial" charset="0"/>
              </a:rPr>
              <a:t>128GB SSD SATA3</a:t>
            </a:r>
            <a:endParaRPr lang="en-US" sz="1100" dirty="0">
              <a:latin typeface="Century Gothic" pitchFamily="34" charset="0"/>
              <a:ea typeface="MS PGothic" pitchFamily="34" charset="-128"/>
              <a:cs typeface="Arial" charset="0"/>
            </a:endParaRPr>
          </a:p>
        </p:txBody>
      </p:sp>
      <p:sp>
        <p:nvSpPr>
          <p:cNvPr id="28" name="Rounded Rectangle 132"/>
          <p:cNvSpPr>
            <a:spLocks noChangeArrowheads="1"/>
          </p:cNvSpPr>
          <p:nvPr/>
        </p:nvSpPr>
        <p:spPr bwMode="invGray">
          <a:xfrm>
            <a:off x="7897740" y="5401077"/>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a:latin typeface="Century Gothic" pitchFamily="34" charset="0"/>
                <a:ea typeface="MS PGothic" pitchFamily="34" charset="-128"/>
                <a:cs typeface="Arial" charset="0"/>
              </a:rPr>
              <a:t>Intel </a:t>
            </a:r>
            <a:r>
              <a:rPr lang="en-US" sz="1100" dirty="0" smtClean="0">
                <a:latin typeface="Century Gothic" pitchFamily="34" charset="0"/>
                <a:ea typeface="MS PGothic" pitchFamily="34" charset="-128"/>
                <a:cs typeface="Arial" charset="0"/>
              </a:rPr>
              <a:t>180GB SSD SATA3</a:t>
            </a:r>
            <a:endParaRPr lang="en-US" sz="1100" dirty="0">
              <a:latin typeface="Century Gothic" pitchFamily="34" charset="0"/>
              <a:ea typeface="MS PGothic" pitchFamily="34" charset="-128"/>
              <a:cs typeface="Arial" charset="0"/>
            </a:endParaRPr>
          </a:p>
        </p:txBody>
      </p:sp>
      <p:sp>
        <p:nvSpPr>
          <p:cNvPr id="29" name="Rounded Rectangle 132"/>
          <p:cNvSpPr>
            <a:spLocks noChangeArrowheads="1"/>
          </p:cNvSpPr>
          <p:nvPr/>
        </p:nvSpPr>
        <p:spPr bwMode="invGray">
          <a:xfrm>
            <a:off x="7897740" y="5754645"/>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smtClean="0">
                <a:latin typeface="Century Gothic" pitchFamily="34" charset="0"/>
                <a:ea typeface="MS PGothic" pitchFamily="34" charset="-128"/>
                <a:cs typeface="Arial" charset="0"/>
              </a:rPr>
              <a:t>256GB TCG OPAL SSD SATA3</a:t>
            </a:r>
            <a:endParaRPr lang="en-US" sz="1100" dirty="0">
              <a:latin typeface="Century Gothic" pitchFamily="34" charset="0"/>
              <a:ea typeface="MS PGothic" pitchFamily="34" charset="-128"/>
              <a:cs typeface="Arial" charset="0"/>
            </a:endParaRPr>
          </a:p>
        </p:txBody>
      </p:sp>
      <p:sp>
        <p:nvSpPr>
          <p:cNvPr id="30" name="Rectangle 29"/>
          <p:cNvSpPr/>
          <p:nvPr/>
        </p:nvSpPr>
        <p:spPr>
          <a:xfrm>
            <a:off x="121920" y="6056596"/>
            <a:ext cx="9899904" cy="535531"/>
          </a:xfrm>
          <a:prstGeom prst="rect">
            <a:avLst/>
          </a:prstGeom>
        </p:spPr>
        <p:txBody>
          <a:bodyPr wrap="square">
            <a:spAutoFit/>
          </a:bodyPr>
          <a:lstStyle/>
          <a:p>
            <a:pPr marL="231748" indent="-231748">
              <a:lnSpc>
                <a:spcPct val="90000"/>
              </a:lnSpc>
              <a:defRPr/>
            </a:pPr>
            <a:r>
              <a:rPr lang="en-US" sz="1600" dirty="0" smtClean="0">
                <a:solidFill>
                  <a:schemeClr val="accent1"/>
                </a:solidFill>
              </a:rPr>
              <a:t>* 32GB mSATA SSD  is in addition to other Hard Drives and fits in the WWAN Slot. As a result  it is not available with WWAN.</a:t>
            </a:r>
          </a:p>
        </p:txBody>
      </p:sp>
      <p:sp>
        <p:nvSpPr>
          <p:cNvPr id="31" name="Rounded Rectangle 132"/>
          <p:cNvSpPr>
            <a:spLocks noChangeArrowheads="1"/>
          </p:cNvSpPr>
          <p:nvPr/>
        </p:nvSpPr>
        <p:spPr bwMode="invGray">
          <a:xfrm>
            <a:off x="7891644" y="4444005"/>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smtClean="0">
                <a:latin typeface="Century Gothic" pitchFamily="34" charset="0"/>
                <a:ea typeface="MS PGothic" pitchFamily="34" charset="-128"/>
                <a:cs typeface="Arial" charset="0"/>
              </a:rPr>
              <a:t>32GB SSD mSATA*</a:t>
            </a:r>
            <a:endParaRPr lang="en-US" sz="1100" dirty="0">
              <a:latin typeface="Century Gothic" pitchFamily="34" charset="0"/>
              <a:ea typeface="MS PGothic" pitchFamily="34" charset="-128"/>
              <a:cs typeface="Arial" charset="0"/>
            </a:endParaRPr>
          </a:p>
        </p:txBody>
      </p:sp>
      <p:sp>
        <p:nvSpPr>
          <p:cNvPr id="34" name="Rounded Rectangle 132"/>
          <p:cNvSpPr>
            <a:spLocks noChangeArrowheads="1"/>
          </p:cNvSpPr>
          <p:nvPr/>
        </p:nvSpPr>
        <p:spPr bwMode="invGray">
          <a:xfrm>
            <a:off x="7891644" y="3814386"/>
            <a:ext cx="2798040" cy="24637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algn="ctr">
              <a:defRPr/>
            </a:pPr>
            <a:r>
              <a:rPr lang="en-US" sz="1100" dirty="0" smtClean="0">
                <a:latin typeface="Century Gothic" pitchFamily="34" charset="0"/>
                <a:ea typeface="MS PGothic" pitchFamily="34" charset="-128"/>
                <a:cs typeface="Arial" charset="0"/>
              </a:rPr>
              <a:t>1TB </a:t>
            </a:r>
            <a:r>
              <a:rPr lang="en-US" sz="1100" dirty="0">
                <a:latin typeface="Century Gothic" pitchFamily="34" charset="0"/>
                <a:ea typeface="MS PGothic" pitchFamily="34" charset="-128"/>
                <a:cs typeface="Arial" charset="0"/>
              </a:rPr>
              <a:t>/ </a:t>
            </a:r>
            <a:r>
              <a:rPr lang="en-US" sz="1100" dirty="0" smtClean="0">
                <a:latin typeface="Century Gothic" pitchFamily="34" charset="0"/>
                <a:ea typeface="MS PGothic" pitchFamily="34" charset="-128"/>
                <a:cs typeface="Arial" charset="0"/>
              </a:rPr>
              <a:t>5400rpm (T530 Only)</a:t>
            </a:r>
            <a:endParaRPr lang="en-US" sz="1100" dirty="0">
              <a:latin typeface="Century Gothic" pitchFamily="34" charset="0"/>
              <a:ea typeface="MS PGothic" pitchFamily="34" charset="-128"/>
              <a:cs typeface="Arial" charset="0"/>
            </a:endParaRPr>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Memory Configurations</a:t>
            </a:r>
          </a:p>
        </p:txBody>
      </p:sp>
      <p:graphicFrame>
        <p:nvGraphicFramePr>
          <p:cNvPr id="33" name="Group 3"/>
          <p:cNvGraphicFramePr>
            <a:graphicFrameLocks noGrp="1"/>
          </p:cNvGraphicFramePr>
          <p:nvPr>
            <p:extLst>
              <p:ext uri="{D42A27DB-BD31-4B8C-83A1-F6EECF244321}">
                <p14:modId xmlns:p14="http://schemas.microsoft.com/office/powerpoint/2010/main" xmlns="" val="3527083326"/>
              </p:ext>
            </p:extLst>
          </p:nvPr>
        </p:nvGraphicFramePr>
        <p:xfrm>
          <a:off x="292608" y="1265619"/>
          <a:ext cx="11301984" cy="4372657"/>
        </p:xfrm>
        <a:graphic>
          <a:graphicData uri="http://schemas.openxmlformats.org/drawingml/2006/table">
            <a:tbl>
              <a:tblPr/>
              <a:tblGrid>
                <a:gridCol w="5650992"/>
                <a:gridCol w="5650992"/>
              </a:tblGrid>
              <a:tr h="416882">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3955775">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8" name="Rounded Rectangle 128"/>
          <p:cNvSpPr>
            <a:spLocks noChangeArrowheads="1"/>
          </p:cNvSpPr>
          <p:nvPr/>
        </p:nvSpPr>
        <p:spPr bwMode="gray">
          <a:xfrm>
            <a:off x="1532859" y="272855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宋体" charset="-122"/>
                <a:cs typeface="Arial" charset="0"/>
              </a:rPr>
              <a:t>2GB  (1024 / 1024)</a:t>
            </a:r>
          </a:p>
        </p:txBody>
      </p:sp>
      <p:sp>
        <p:nvSpPr>
          <p:cNvPr id="9" name="Rounded Rectangle 128"/>
          <p:cNvSpPr>
            <a:spLocks noChangeArrowheads="1"/>
          </p:cNvSpPr>
          <p:nvPr/>
        </p:nvSpPr>
        <p:spPr bwMode="gray">
          <a:xfrm>
            <a:off x="1532859" y="3501998"/>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3GB (2048 / 1024)</a:t>
            </a:r>
          </a:p>
        </p:txBody>
      </p:sp>
      <p:sp>
        <p:nvSpPr>
          <p:cNvPr id="10" name="Rounded Rectangle 132"/>
          <p:cNvSpPr>
            <a:spLocks noChangeArrowheads="1"/>
          </p:cNvSpPr>
          <p:nvPr/>
        </p:nvSpPr>
        <p:spPr bwMode="invGray">
          <a:xfrm>
            <a:off x="1532859" y="428705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6GB (4096 / 2048)</a:t>
            </a:r>
          </a:p>
        </p:txBody>
      </p:sp>
      <p:sp>
        <p:nvSpPr>
          <p:cNvPr id="15" name="Rounded Rectangle 132"/>
          <p:cNvSpPr>
            <a:spLocks noChangeArrowheads="1"/>
          </p:cNvSpPr>
          <p:nvPr/>
        </p:nvSpPr>
        <p:spPr bwMode="invGray">
          <a:xfrm>
            <a:off x="1532859" y="4673775"/>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8GB (4096 / 4096)</a:t>
            </a:r>
          </a:p>
        </p:txBody>
      </p:sp>
      <p:sp>
        <p:nvSpPr>
          <p:cNvPr id="16" name="Rounded Rectangle 128"/>
          <p:cNvSpPr>
            <a:spLocks noChangeArrowheads="1"/>
          </p:cNvSpPr>
          <p:nvPr/>
        </p:nvSpPr>
        <p:spPr bwMode="gray">
          <a:xfrm>
            <a:off x="1532859" y="3115276"/>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2GB (2048 / 0)</a:t>
            </a:r>
          </a:p>
        </p:txBody>
      </p:sp>
      <p:sp>
        <p:nvSpPr>
          <p:cNvPr id="17" name="Rounded Rectangle 128"/>
          <p:cNvSpPr>
            <a:spLocks noChangeArrowheads="1"/>
          </p:cNvSpPr>
          <p:nvPr/>
        </p:nvSpPr>
        <p:spPr bwMode="gray">
          <a:xfrm>
            <a:off x="1532859" y="3888723"/>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4GB (2048 / 2048)</a:t>
            </a:r>
          </a:p>
        </p:txBody>
      </p:sp>
      <p:sp>
        <p:nvSpPr>
          <p:cNvPr id="19" name="Rounded Rectangle 128"/>
          <p:cNvSpPr>
            <a:spLocks noChangeArrowheads="1"/>
          </p:cNvSpPr>
          <p:nvPr/>
        </p:nvSpPr>
        <p:spPr bwMode="gray">
          <a:xfrm>
            <a:off x="1514574" y="1942168"/>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smtClean="0">
                <a:solidFill>
                  <a:schemeClr val="bg1"/>
                </a:solidFill>
                <a:latin typeface="Century Gothic" pitchFamily="34" charset="0"/>
                <a:ea typeface="宋体" charset="-122"/>
                <a:cs typeface="Arial" charset="0"/>
              </a:rPr>
              <a:t>1GB  </a:t>
            </a:r>
            <a:r>
              <a:rPr lang="en-US" sz="1200" b="1" dirty="0">
                <a:solidFill>
                  <a:schemeClr val="bg1"/>
                </a:solidFill>
                <a:latin typeface="Century Gothic" pitchFamily="34" charset="0"/>
                <a:ea typeface="宋体" charset="-122"/>
                <a:cs typeface="Arial" charset="0"/>
              </a:rPr>
              <a:t>(1024 / </a:t>
            </a:r>
            <a:r>
              <a:rPr lang="en-US" sz="1200" b="1" dirty="0" smtClean="0">
                <a:solidFill>
                  <a:schemeClr val="bg1"/>
                </a:solidFill>
                <a:latin typeface="Century Gothic" pitchFamily="34" charset="0"/>
                <a:ea typeface="宋体" charset="-122"/>
                <a:cs typeface="Arial" charset="0"/>
              </a:rPr>
              <a:t>0)</a:t>
            </a:r>
            <a:endParaRPr lang="en-US" sz="1200" b="1" dirty="0">
              <a:solidFill>
                <a:schemeClr val="bg1"/>
              </a:solidFill>
              <a:latin typeface="Century Gothic" pitchFamily="34" charset="0"/>
              <a:ea typeface="宋体" charset="-122"/>
              <a:cs typeface="Arial" charset="0"/>
            </a:endParaRPr>
          </a:p>
        </p:txBody>
      </p:sp>
      <p:sp>
        <p:nvSpPr>
          <p:cNvPr id="20" name="Rounded Rectangle 128"/>
          <p:cNvSpPr>
            <a:spLocks noChangeArrowheads="1"/>
          </p:cNvSpPr>
          <p:nvPr/>
        </p:nvSpPr>
        <p:spPr bwMode="gray">
          <a:xfrm>
            <a:off x="1514574" y="232889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2GB </a:t>
            </a:r>
            <a:r>
              <a:rPr lang="en-US" sz="1200" b="1" dirty="0" smtClean="0">
                <a:solidFill>
                  <a:schemeClr val="bg1"/>
                </a:solidFill>
                <a:latin typeface="Century Gothic" pitchFamily="34" charset="0"/>
                <a:ea typeface="MS PGothic" pitchFamily="34" charset="-128"/>
                <a:cs typeface="Arial" charset="0"/>
              </a:rPr>
              <a:t>(Variable)</a:t>
            </a:r>
            <a:endParaRPr lang="en-US" sz="1200" b="1" dirty="0">
              <a:solidFill>
                <a:schemeClr val="bg1"/>
              </a:solidFill>
              <a:latin typeface="Century Gothic" pitchFamily="34" charset="0"/>
              <a:ea typeface="MS PGothic" pitchFamily="34" charset="-128"/>
              <a:cs typeface="Arial" charset="0"/>
            </a:endParaRPr>
          </a:p>
        </p:txBody>
      </p:sp>
      <p:sp>
        <p:nvSpPr>
          <p:cNvPr id="14" name="Rounded Rectangle 132"/>
          <p:cNvSpPr>
            <a:spLocks noChangeArrowheads="1"/>
          </p:cNvSpPr>
          <p:nvPr/>
        </p:nvSpPr>
        <p:spPr bwMode="invGray">
          <a:xfrm>
            <a:off x="7046349" y="3501998"/>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6GB (4096 / 2048)</a:t>
            </a:r>
          </a:p>
        </p:txBody>
      </p:sp>
      <p:sp>
        <p:nvSpPr>
          <p:cNvPr id="18" name="Rounded Rectangle 132"/>
          <p:cNvSpPr>
            <a:spLocks noChangeArrowheads="1"/>
          </p:cNvSpPr>
          <p:nvPr/>
        </p:nvSpPr>
        <p:spPr bwMode="invGray">
          <a:xfrm>
            <a:off x="7046349" y="3931829"/>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8GB (4096 / 4096)</a:t>
            </a:r>
          </a:p>
        </p:txBody>
      </p:sp>
      <p:sp>
        <p:nvSpPr>
          <p:cNvPr id="21" name="Rounded Rectangle 128"/>
          <p:cNvSpPr>
            <a:spLocks noChangeArrowheads="1"/>
          </p:cNvSpPr>
          <p:nvPr/>
        </p:nvSpPr>
        <p:spPr bwMode="gray">
          <a:xfrm>
            <a:off x="7046349" y="232889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2GB (2048 / 0)</a:t>
            </a:r>
          </a:p>
        </p:txBody>
      </p:sp>
      <p:sp>
        <p:nvSpPr>
          <p:cNvPr id="22" name="Rounded Rectangle 128"/>
          <p:cNvSpPr>
            <a:spLocks noChangeArrowheads="1"/>
          </p:cNvSpPr>
          <p:nvPr/>
        </p:nvSpPr>
        <p:spPr bwMode="gray">
          <a:xfrm>
            <a:off x="7046349" y="272855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4GB (2048 / 2048)</a:t>
            </a:r>
          </a:p>
        </p:txBody>
      </p:sp>
      <p:sp>
        <p:nvSpPr>
          <p:cNvPr id="25" name="Rounded Rectangle 132"/>
          <p:cNvSpPr>
            <a:spLocks noChangeArrowheads="1"/>
          </p:cNvSpPr>
          <p:nvPr/>
        </p:nvSpPr>
        <p:spPr bwMode="invGray">
          <a:xfrm>
            <a:off x="7046349" y="4700052"/>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smtClean="0">
                <a:solidFill>
                  <a:schemeClr val="bg1"/>
                </a:solidFill>
                <a:latin typeface="Century Gothic" pitchFamily="34" charset="0"/>
                <a:ea typeface="MS PGothic" pitchFamily="34" charset="-128"/>
                <a:cs typeface="Arial" charset="0"/>
              </a:rPr>
              <a:t>16GB (8192 </a:t>
            </a:r>
            <a:r>
              <a:rPr lang="en-US" sz="1200" b="1" dirty="0">
                <a:solidFill>
                  <a:schemeClr val="bg1"/>
                </a:solidFill>
                <a:latin typeface="Century Gothic" pitchFamily="34" charset="0"/>
                <a:ea typeface="MS PGothic" pitchFamily="34" charset="-128"/>
                <a:cs typeface="Arial" charset="0"/>
              </a:rPr>
              <a:t>/ </a:t>
            </a:r>
            <a:r>
              <a:rPr lang="en-US" sz="1200" b="1" dirty="0" smtClean="0">
                <a:solidFill>
                  <a:schemeClr val="bg1"/>
                </a:solidFill>
                <a:latin typeface="Century Gothic" pitchFamily="34" charset="0"/>
                <a:ea typeface="MS PGothic" pitchFamily="34" charset="-128"/>
                <a:cs typeface="Arial" charset="0"/>
              </a:rPr>
              <a:t>8192)</a:t>
            </a:r>
            <a:endParaRPr lang="en-US" sz="1200" b="1" dirty="0">
              <a:solidFill>
                <a:schemeClr val="bg1"/>
              </a:solidFill>
              <a:latin typeface="Century Gothic" pitchFamily="34" charset="0"/>
              <a:ea typeface="MS PGothic" pitchFamily="34" charset="-128"/>
              <a:cs typeface="Arial" charset="0"/>
            </a:endParaRPr>
          </a:p>
        </p:txBody>
      </p:sp>
      <p:sp>
        <p:nvSpPr>
          <p:cNvPr id="26" name="Rounded Rectangle 128"/>
          <p:cNvSpPr>
            <a:spLocks noChangeArrowheads="1"/>
          </p:cNvSpPr>
          <p:nvPr/>
        </p:nvSpPr>
        <p:spPr bwMode="gray">
          <a:xfrm>
            <a:off x="7046349" y="3115276"/>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4GB </a:t>
            </a:r>
            <a:r>
              <a:rPr lang="en-US" sz="1200" b="1" dirty="0" smtClean="0">
                <a:solidFill>
                  <a:schemeClr val="bg1"/>
                </a:solidFill>
                <a:latin typeface="Century Gothic" pitchFamily="34" charset="0"/>
                <a:ea typeface="MS PGothic" pitchFamily="34" charset="-128"/>
                <a:cs typeface="Arial" charset="0"/>
              </a:rPr>
              <a:t>(4096 </a:t>
            </a:r>
            <a:r>
              <a:rPr lang="en-US" sz="1200" b="1" dirty="0">
                <a:solidFill>
                  <a:schemeClr val="bg1"/>
                </a:solidFill>
                <a:latin typeface="Century Gothic" pitchFamily="34" charset="0"/>
                <a:ea typeface="MS PGothic" pitchFamily="34" charset="-128"/>
                <a:cs typeface="Arial" charset="0"/>
              </a:rPr>
              <a:t>/ </a:t>
            </a:r>
            <a:r>
              <a:rPr lang="en-US" sz="1200" b="1" dirty="0" smtClean="0">
                <a:solidFill>
                  <a:schemeClr val="bg1"/>
                </a:solidFill>
                <a:latin typeface="Century Gothic" pitchFamily="34" charset="0"/>
                <a:ea typeface="MS PGothic" pitchFamily="34" charset="-128"/>
                <a:cs typeface="Arial" charset="0"/>
              </a:rPr>
              <a:t>0)</a:t>
            </a:r>
            <a:endParaRPr lang="en-US" sz="1200" b="1" dirty="0">
              <a:solidFill>
                <a:schemeClr val="bg1"/>
              </a:solidFill>
              <a:latin typeface="Century Gothic" pitchFamily="34" charset="0"/>
              <a:ea typeface="MS PGothic" pitchFamily="34" charset="-128"/>
              <a:cs typeface="Arial" charset="0"/>
            </a:endParaRPr>
          </a:p>
        </p:txBody>
      </p:sp>
      <p:sp>
        <p:nvSpPr>
          <p:cNvPr id="27" name="Rounded Rectangle 132"/>
          <p:cNvSpPr>
            <a:spLocks noChangeArrowheads="1"/>
          </p:cNvSpPr>
          <p:nvPr/>
        </p:nvSpPr>
        <p:spPr bwMode="invGray">
          <a:xfrm>
            <a:off x="7046349" y="4313120"/>
            <a:ext cx="3201936" cy="31766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a:solidFill>
                  <a:schemeClr val="bg1"/>
                </a:solidFill>
                <a:latin typeface="Century Gothic" pitchFamily="34" charset="0"/>
                <a:ea typeface="MS PGothic" pitchFamily="34" charset="-128"/>
                <a:cs typeface="Arial" charset="0"/>
              </a:rPr>
              <a:t>8GB </a:t>
            </a:r>
            <a:r>
              <a:rPr lang="en-US" sz="1200" b="1" dirty="0" smtClean="0">
                <a:solidFill>
                  <a:schemeClr val="bg1"/>
                </a:solidFill>
                <a:latin typeface="Century Gothic" pitchFamily="34" charset="0"/>
                <a:ea typeface="MS PGothic" pitchFamily="34" charset="-128"/>
                <a:cs typeface="Arial" charset="0"/>
              </a:rPr>
              <a:t>(8192 </a:t>
            </a:r>
            <a:r>
              <a:rPr lang="en-US" sz="1200" b="1" dirty="0">
                <a:solidFill>
                  <a:schemeClr val="bg1"/>
                </a:solidFill>
                <a:latin typeface="Century Gothic" pitchFamily="34" charset="0"/>
                <a:ea typeface="MS PGothic" pitchFamily="34" charset="-128"/>
                <a:cs typeface="Arial" charset="0"/>
              </a:rPr>
              <a:t>/ </a:t>
            </a:r>
            <a:r>
              <a:rPr lang="en-US" sz="1200" b="1" dirty="0" smtClean="0">
                <a:solidFill>
                  <a:schemeClr val="bg1"/>
                </a:solidFill>
                <a:latin typeface="Century Gothic" pitchFamily="34" charset="0"/>
                <a:ea typeface="MS PGothic" pitchFamily="34" charset="-128"/>
                <a:cs typeface="Arial" charset="0"/>
              </a:rPr>
              <a:t>0)</a:t>
            </a:r>
            <a:endParaRPr lang="en-US" sz="1200" b="1" dirty="0">
              <a:solidFill>
                <a:schemeClr val="bg1"/>
              </a:solidFill>
              <a:latin typeface="Century Gothic" pitchFamily="34" charset="0"/>
              <a:ea typeface="MS PGothic" pitchFamily="34" charset="-128"/>
              <a:cs typeface="Arial" charset="0"/>
            </a:endParaRPr>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0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8594813" y="1060941"/>
            <a:ext cx="3594012" cy="1957083"/>
          </a:xfrm>
          <a:prstGeom prst="rect">
            <a:avLst/>
          </a:prstGeom>
          <a:noFill/>
          <a:ln w="9525">
            <a:noFill/>
            <a:miter lim="800000"/>
            <a:headEnd/>
            <a:tailEnd/>
          </a:ln>
        </p:spPr>
      </p:pic>
      <p:sp>
        <p:nvSpPr>
          <p:cNvPr id="3" name="Content Placeholder 2"/>
          <p:cNvSpPr>
            <a:spLocks noGrp="1"/>
          </p:cNvSpPr>
          <p:nvPr>
            <p:ph idx="4294967295"/>
          </p:nvPr>
        </p:nvSpPr>
        <p:spPr>
          <a:xfrm>
            <a:off x="497335" y="715510"/>
            <a:ext cx="8137525" cy="1039813"/>
          </a:xfrm>
          <a:prstGeom prst="rect">
            <a:avLst/>
          </a:prstGeom>
        </p:spPr>
        <p:txBody>
          <a:bodyPr/>
          <a:lstStyle/>
          <a:p>
            <a:pPr marL="0" indent="0" eaLnBrk="1" hangingPunct="1">
              <a:buClr>
                <a:srgbClr val="EC2225"/>
              </a:buClr>
              <a:buFontTx/>
              <a:buNone/>
              <a:defRPr/>
            </a:pPr>
            <a:endParaRPr lang="en-US" sz="2000" b="1" dirty="0">
              <a:solidFill>
                <a:srgbClr val="000000"/>
              </a:solidFill>
            </a:endParaRPr>
          </a:p>
          <a:p>
            <a:pPr marL="0" indent="0" eaLnBrk="1" hangingPunct="1">
              <a:buClr>
                <a:srgbClr val="EC2225"/>
              </a:buClr>
              <a:buFontTx/>
              <a:buNone/>
              <a:defRPr/>
            </a:pPr>
            <a:r>
              <a:rPr lang="en-US" b="1" dirty="0" smtClean="0">
                <a:solidFill>
                  <a:srgbClr val="FF0000"/>
                </a:solidFill>
              </a:rPr>
              <a:t>The 1</a:t>
            </a:r>
            <a:r>
              <a:rPr lang="en-US" b="1" baseline="30000" dirty="0" smtClean="0">
                <a:solidFill>
                  <a:srgbClr val="FF0000"/>
                </a:solidFill>
              </a:rPr>
              <a:t>st</a:t>
            </a:r>
            <a:r>
              <a:rPr lang="en-US" b="1" dirty="0" smtClean="0">
                <a:solidFill>
                  <a:srgbClr val="FF0000"/>
                </a:solidFill>
              </a:rPr>
              <a:t> Business Class </a:t>
            </a:r>
            <a:r>
              <a:rPr lang="en-US" b="1" dirty="0" err="1" smtClean="0">
                <a:solidFill>
                  <a:srgbClr val="FF0000"/>
                </a:solidFill>
              </a:rPr>
              <a:t>Ultrabook</a:t>
            </a:r>
            <a:endParaRPr lang="en-US" b="1" u="sng" dirty="0" smtClean="0">
              <a:solidFill>
                <a:srgbClr val="FF0000"/>
              </a:solidFill>
            </a:endParaRPr>
          </a:p>
          <a:p>
            <a:pPr marL="0" indent="0" eaLnBrk="1" hangingPunct="1">
              <a:buFontTx/>
              <a:buNone/>
              <a:defRPr/>
            </a:pPr>
            <a:endParaRPr lang="en-US" sz="2000" dirty="0" smtClean="0"/>
          </a:p>
          <a:p>
            <a:pPr marL="0" indent="0" eaLnBrk="1" hangingPunct="1">
              <a:buFontTx/>
              <a:buNone/>
              <a:defRPr/>
            </a:pPr>
            <a:endParaRPr lang="en-US" sz="2000" dirty="0" smtClean="0"/>
          </a:p>
          <a:p>
            <a:pPr marL="155002" indent="-155002" eaLnBrk="1" hangingPunct="1">
              <a:defRPr/>
            </a:pPr>
            <a:endParaRPr lang="en-US" sz="2000" dirty="0"/>
          </a:p>
          <a:p>
            <a:pPr marL="155002" indent="-155002" eaLnBrk="1" hangingPunct="1">
              <a:defRPr/>
            </a:pPr>
            <a:endParaRPr lang="en-US" sz="2000" dirty="0" smtClean="0"/>
          </a:p>
          <a:p>
            <a:pPr marL="155002" indent="-155002" eaLnBrk="1" hangingPunct="1">
              <a:defRPr/>
            </a:pPr>
            <a:endParaRPr lang="en-US" sz="2000" dirty="0"/>
          </a:p>
          <a:p>
            <a:pPr marL="156042" lvl="1" indent="0" eaLnBrk="1" hangingPunct="1">
              <a:buFontTx/>
              <a:buNone/>
              <a:defRPr/>
            </a:pPr>
            <a:endParaRPr lang="en-US" sz="1800" dirty="0" smtClean="0"/>
          </a:p>
          <a:p>
            <a:pPr marL="156042" lvl="1" indent="0" eaLnBrk="1" hangingPunct="1">
              <a:buFontTx/>
              <a:buNone/>
              <a:defRPr/>
            </a:pPr>
            <a:endParaRPr lang="en-US" sz="1800" dirty="0" smtClean="0"/>
          </a:p>
        </p:txBody>
      </p:sp>
      <p:cxnSp>
        <p:nvCxnSpPr>
          <p:cNvPr id="5" name="Straight Connector 4"/>
          <p:cNvCxnSpPr/>
          <p:nvPr/>
        </p:nvCxnSpPr>
        <p:spPr bwMode="auto">
          <a:xfrm>
            <a:off x="695696" y="1579076"/>
            <a:ext cx="10771028"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gray">
          <a:xfrm>
            <a:off x="610004" y="437627"/>
            <a:ext cx="10515600" cy="697832"/>
          </a:xfrm>
          <a:prstGeom prst="rect">
            <a:avLst/>
          </a:prstGeom>
          <a:noFill/>
          <a:ln w="9525">
            <a:noFill/>
            <a:miter lim="800000"/>
            <a:headEnd/>
            <a:tailEnd/>
          </a:ln>
        </p:spPr>
        <p:txBody>
          <a:bodyPr vert="horz" wrap="square" lIns="91409" tIns="45706" rIns="91409" bIns="45706" numCol="1" anchor="t" anchorCtr="0" compatLnSpc="1">
            <a:prstTxWarp prst="textNoShape">
              <a:avLst/>
            </a:prstTxWarp>
          </a:bodyPr>
          <a:lstStyle>
            <a:lvl1pPr marL="234091" indent="-234091"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458924" indent="-220866" algn="l" rtl="0" eaLnBrk="0" fontAlgn="base" hangingPunct="0">
              <a:spcBef>
                <a:spcPct val="20000"/>
              </a:spcBef>
              <a:spcAft>
                <a:spcPct val="0"/>
              </a:spcAft>
              <a:buClr>
                <a:schemeClr val="accent1"/>
              </a:buClr>
              <a:buChar char="–"/>
              <a:defRPr sz="1700">
                <a:solidFill>
                  <a:schemeClr val="tx1"/>
                </a:solidFill>
                <a:latin typeface="+mn-lt"/>
              </a:defRPr>
            </a:lvl2pPr>
            <a:lvl3pPr marL="677144" indent="-215575" algn="l" rtl="0" eaLnBrk="0" fontAlgn="base" hangingPunct="0">
              <a:spcBef>
                <a:spcPct val="20000"/>
              </a:spcBef>
              <a:spcAft>
                <a:spcPct val="0"/>
              </a:spcAft>
              <a:buClr>
                <a:schemeClr val="accent1"/>
              </a:buClr>
              <a:buChar char="•"/>
              <a:defRPr sz="1700">
                <a:solidFill>
                  <a:schemeClr val="tx1"/>
                </a:solidFill>
                <a:latin typeface="+mn-lt"/>
              </a:defRPr>
            </a:lvl3pPr>
            <a:lvl4pPr marL="912557" indent="-231446" algn="l" rtl="0" eaLnBrk="0" fontAlgn="base" hangingPunct="0">
              <a:spcBef>
                <a:spcPct val="20000"/>
              </a:spcBef>
              <a:spcAft>
                <a:spcPct val="0"/>
              </a:spcAft>
              <a:buClr>
                <a:schemeClr val="accent1"/>
              </a:buClr>
              <a:buChar char="–"/>
              <a:defRPr sz="1600">
                <a:solidFill>
                  <a:schemeClr val="tx1"/>
                </a:solidFill>
                <a:latin typeface="+mn-lt"/>
              </a:defRPr>
            </a:lvl4pPr>
            <a:lvl5pPr marL="1144003" indent="-228801" algn="l" rtl="0" eaLnBrk="0" fontAlgn="base" hangingPunct="0">
              <a:spcBef>
                <a:spcPct val="20000"/>
              </a:spcBef>
              <a:spcAft>
                <a:spcPct val="0"/>
              </a:spcAft>
              <a:buClr>
                <a:schemeClr val="accent1"/>
              </a:buClr>
              <a:buChar char="•"/>
              <a:defRPr sz="1600">
                <a:solidFill>
                  <a:schemeClr val="tx1"/>
                </a:solidFill>
                <a:latin typeface="+mn-lt"/>
              </a:defRPr>
            </a:lvl5pPr>
            <a:lvl6pPr marL="1602851" indent="-230112" algn="l" rtl="0" fontAlgn="base">
              <a:spcBef>
                <a:spcPct val="20000"/>
              </a:spcBef>
              <a:spcAft>
                <a:spcPct val="0"/>
              </a:spcAft>
              <a:buClr>
                <a:srgbClr val="FF7C23"/>
              </a:buClr>
              <a:buChar char="•"/>
              <a:defRPr sz="1400">
                <a:solidFill>
                  <a:schemeClr val="tx1"/>
                </a:solidFill>
                <a:latin typeface="+mn-lt"/>
              </a:defRPr>
            </a:lvl6pPr>
            <a:lvl7pPr marL="2059902" indent="-230112" algn="l" rtl="0" fontAlgn="base">
              <a:spcBef>
                <a:spcPct val="20000"/>
              </a:spcBef>
              <a:spcAft>
                <a:spcPct val="0"/>
              </a:spcAft>
              <a:buClr>
                <a:srgbClr val="FF7C23"/>
              </a:buClr>
              <a:buChar char="•"/>
              <a:defRPr sz="1400">
                <a:solidFill>
                  <a:schemeClr val="tx1"/>
                </a:solidFill>
                <a:latin typeface="+mn-lt"/>
              </a:defRPr>
            </a:lvl7pPr>
            <a:lvl8pPr marL="2516953" indent="-230112" algn="l" rtl="0" fontAlgn="base">
              <a:spcBef>
                <a:spcPct val="20000"/>
              </a:spcBef>
              <a:spcAft>
                <a:spcPct val="0"/>
              </a:spcAft>
              <a:buClr>
                <a:srgbClr val="FF7C23"/>
              </a:buClr>
              <a:buChar char="•"/>
              <a:defRPr sz="1400">
                <a:solidFill>
                  <a:schemeClr val="tx1"/>
                </a:solidFill>
                <a:latin typeface="+mn-lt"/>
              </a:defRPr>
            </a:lvl8pPr>
            <a:lvl9pPr marL="2974004" indent="-230112" algn="l" rtl="0" fontAlgn="base">
              <a:spcBef>
                <a:spcPct val="20000"/>
              </a:spcBef>
              <a:spcAft>
                <a:spcPct val="0"/>
              </a:spcAft>
              <a:buClr>
                <a:srgbClr val="FF7C23"/>
              </a:buClr>
              <a:buChar char="•"/>
              <a:defRPr sz="1400">
                <a:solidFill>
                  <a:schemeClr val="tx1"/>
                </a:solidFill>
                <a:latin typeface="+mn-lt"/>
              </a:defRPr>
            </a:lvl9pPr>
          </a:lstStyle>
          <a:p>
            <a:pPr>
              <a:buFontTx/>
              <a:buNone/>
            </a:pPr>
            <a:r>
              <a:rPr lang="en-US" sz="3600" dirty="0" smtClean="0">
                <a:solidFill>
                  <a:schemeClr val="bg1"/>
                </a:solidFill>
                <a:latin typeface="+mj-lt"/>
                <a:cs typeface="Calibri" pitchFamily="34" charset="0"/>
              </a:rPr>
              <a:t>ThinkPad X1 Carbon – Key Messages</a:t>
            </a:r>
          </a:p>
        </p:txBody>
      </p:sp>
      <p:pic>
        <p:nvPicPr>
          <p:cNvPr id="10" name="Picture 4" descr="Genesis_Case-C_14"/>
          <p:cNvPicPr>
            <a:picLocks noChangeAspect="1" noChangeArrowheads="1"/>
          </p:cNvPicPr>
          <p:nvPr/>
        </p:nvPicPr>
        <p:blipFill>
          <a:blip r:embed="rId4" cstate="email">
            <a:extLst>
              <a:ext uri="{BEBA8EAE-BF5A-486C-A8C5-ECC9F3942E4B}">
                <a14:imgProps xmlns:a14="http://schemas.microsoft.com/office/drawing/2010/main" xmlns="">
                  <a14:imgLayer r:embed="rId5">
                    <a14:imgEffect>
                      <a14:backgroundRemoval t="9375" b="96224" l="3809" r="100000"/>
                    </a14:imgEffect>
                  </a14:imgLayer>
                </a14:imgProps>
              </a:ext>
              <a:ext uri="{28A0092B-C50C-407E-A947-70E740481C1C}">
                <a14:useLocalDpi xmlns:a14="http://schemas.microsoft.com/office/drawing/2010/main" xmlns="" val="0"/>
              </a:ext>
            </a:extLst>
          </a:blip>
          <a:srcRect/>
          <a:stretch>
            <a:fillRect/>
          </a:stretch>
        </p:blipFill>
        <p:spPr bwMode="auto">
          <a:xfrm>
            <a:off x="7426907" y="2147240"/>
            <a:ext cx="4326425" cy="312464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Content Placeholder 2"/>
          <p:cNvSpPr txBox="1">
            <a:spLocks/>
          </p:cNvSpPr>
          <p:nvPr/>
        </p:nvSpPr>
        <p:spPr bwMode="gray">
          <a:xfrm>
            <a:off x="599208" y="1618614"/>
            <a:ext cx="8733051" cy="4667887"/>
          </a:xfrm>
          <a:prstGeom prst="rect">
            <a:avLst/>
          </a:prstGeom>
          <a:noFill/>
          <a:ln w="9525">
            <a:noFill/>
            <a:miter lim="800000"/>
            <a:headEnd/>
            <a:tailEnd/>
          </a:ln>
        </p:spPr>
        <p:txBody>
          <a:bodyPr vert="horz" wrap="square" lIns="91409" tIns="45706" rIns="91409" bIns="45706" numCol="1" anchor="t" anchorCtr="0" compatLnSpc="1">
            <a:prstTxWarp prst="textNoShape">
              <a:avLst/>
            </a:prstTxWarp>
          </a:bodyPr>
          <a:lstStyle>
            <a:lvl1pPr marL="234091" indent="-234091"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458924" indent="-220866" algn="l" rtl="0" eaLnBrk="0" fontAlgn="base" hangingPunct="0">
              <a:spcBef>
                <a:spcPct val="20000"/>
              </a:spcBef>
              <a:spcAft>
                <a:spcPct val="0"/>
              </a:spcAft>
              <a:buClr>
                <a:schemeClr val="accent1"/>
              </a:buClr>
              <a:buChar char="–"/>
              <a:defRPr sz="1700">
                <a:solidFill>
                  <a:schemeClr val="tx1"/>
                </a:solidFill>
                <a:latin typeface="+mn-lt"/>
              </a:defRPr>
            </a:lvl2pPr>
            <a:lvl3pPr marL="677144" indent="-215575" algn="l" rtl="0" eaLnBrk="0" fontAlgn="base" hangingPunct="0">
              <a:spcBef>
                <a:spcPct val="20000"/>
              </a:spcBef>
              <a:spcAft>
                <a:spcPct val="0"/>
              </a:spcAft>
              <a:buClr>
                <a:schemeClr val="accent1"/>
              </a:buClr>
              <a:buChar char="•"/>
              <a:defRPr sz="1700">
                <a:solidFill>
                  <a:schemeClr val="tx1"/>
                </a:solidFill>
                <a:latin typeface="+mn-lt"/>
              </a:defRPr>
            </a:lvl3pPr>
            <a:lvl4pPr marL="912557" indent="-231446" algn="l" rtl="0" eaLnBrk="0" fontAlgn="base" hangingPunct="0">
              <a:spcBef>
                <a:spcPct val="20000"/>
              </a:spcBef>
              <a:spcAft>
                <a:spcPct val="0"/>
              </a:spcAft>
              <a:buClr>
                <a:schemeClr val="accent1"/>
              </a:buClr>
              <a:buChar char="–"/>
              <a:defRPr sz="1600">
                <a:solidFill>
                  <a:schemeClr val="tx1"/>
                </a:solidFill>
                <a:latin typeface="+mn-lt"/>
              </a:defRPr>
            </a:lvl4pPr>
            <a:lvl5pPr marL="1144003" indent="-228801" algn="l" rtl="0" eaLnBrk="0" fontAlgn="base" hangingPunct="0">
              <a:spcBef>
                <a:spcPct val="20000"/>
              </a:spcBef>
              <a:spcAft>
                <a:spcPct val="0"/>
              </a:spcAft>
              <a:buClr>
                <a:schemeClr val="accent1"/>
              </a:buClr>
              <a:buChar char="•"/>
              <a:defRPr sz="1600">
                <a:solidFill>
                  <a:schemeClr val="tx1"/>
                </a:solidFill>
                <a:latin typeface="+mn-lt"/>
              </a:defRPr>
            </a:lvl5pPr>
            <a:lvl6pPr marL="1602851" indent="-230112" algn="l" rtl="0" fontAlgn="base">
              <a:spcBef>
                <a:spcPct val="20000"/>
              </a:spcBef>
              <a:spcAft>
                <a:spcPct val="0"/>
              </a:spcAft>
              <a:buClr>
                <a:srgbClr val="FF7C23"/>
              </a:buClr>
              <a:buChar char="•"/>
              <a:defRPr sz="1400">
                <a:solidFill>
                  <a:schemeClr val="tx1"/>
                </a:solidFill>
                <a:latin typeface="+mn-lt"/>
              </a:defRPr>
            </a:lvl6pPr>
            <a:lvl7pPr marL="2059902" indent="-230112" algn="l" rtl="0" fontAlgn="base">
              <a:spcBef>
                <a:spcPct val="20000"/>
              </a:spcBef>
              <a:spcAft>
                <a:spcPct val="0"/>
              </a:spcAft>
              <a:buClr>
                <a:srgbClr val="FF7C23"/>
              </a:buClr>
              <a:buChar char="•"/>
              <a:defRPr sz="1400">
                <a:solidFill>
                  <a:schemeClr val="tx1"/>
                </a:solidFill>
                <a:latin typeface="+mn-lt"/>
              </a:defRPr>
            </a:lvl7pPr>
            <a:lvl8pPr marL="2516953" indent="-230112" algn="l" rtl="0" fontAlgn="base">
              <a:spcBef>
                <a:spcPct val="20000"/>
              </a:spcBef>
              <a:spcAft>
                <a:spcPct val="0"/>
              </a:spcAft>
              <a:buClr>
                <a:srgbClr val="FF7C23"/>
              </a:buClr>
              <a:buChar char="•"/>
              <a:defRPr sz="1400">
                <a:solidFill>
                  <a:schemeClr val="tx1"/>
                </a:solidFill>
                <a:latin typeface="+mn-lt"/>
              </a:defRPr>
            </a:lvl8pPr>
            <a:lvl9pPr marL="2974004" indent="-230112" algn="l" rtl="0" fontAlgn="base">
              <a:spcBef>
                <a:spcPct val="20000"/>
              </a:spcBef>
              <a:spcAft>
                <a:spcPct val="0"/>
              </a:spcAft>
              <a:buClr>
                <a:srgbClr val="FF7C23"/>
              </a:buClr>
              <a:buChar char="•"/>
              <a:defRPr sz="1400">
                <a:solidFill>
                  <a:schemeClr val="tx1"/>
                </a:solidFill>
                <a:latin typeface="+mn-lt"/>
              </a:defRPr>
            </a:lvl9pPr>
          </a:lstStyle>
          <a:p>
            <a:pPr marL="0" indent="0" eaLnBrk="1" hangingPunct="1">
              <a:buClr>
                <a:srgbClr val="EC2225"/>
              </a:buClr>
              <a:buFontTx/>
              <a:buNone/>
              <a:defRPr/>
            </a:pPr>
            <a:r>
              <a:rPr lang="en-US" sz="2000" b="1" dirty="0" smtClean="0">
                <a:solidFill>
                  <a:srgbClr val="000000"/>
                </a:solidFill>
              </a:rPr>
              <a:t>Succeed with Style and Substance</a:t>
            </a:r>
          </a:p>
          <a:p>
            <a:pPr marL="0" indent="0" eaLnBrk="1" hangingPunct="1">
              <a:buClr>
                <a:srgbClr val="EC2225"/>
              </a:buClr>
              <a:buFont typeface="Wingdings" pitchFamily="2" charset="2"/>
              <a:buChar char="§"/>
              <a:defRPr/>
            </a:pPr>
            <a:r>
              <a:rPr lang="en-US" sz="1600" dirty="0" smtClean="0">
                <a:solidFill>
                  <a:srgbClr val="FF0000"/>
                </a:solidFill>
              </a:rPr>
              <a:t>The world’s lightest 14” </a:t>
            </a:r>
            <a:r>
              <a:rPr lang="en-US" sz="1600" dirty="0" err="1" smtClean="0">
                <a:solidFill>
                  <a:srgbClr val="FF0000"/>
                </a:solidFill>
              </a:rPr>
              <a:t>Ultrabook</a:t>
            </a:r>
            <a:endParaRPr lang="en-US" sz="1600" b="1" dirty="0" smtClean="0">
              <a:solidFill>
                <a:srgbClr val="000000"/>
              </a:solidFill>
            </a:endParaRPr>
          </a:p>
          <a:p>
            <a:pPr marL="0" indent="0" eaLnBrk="1" hangingPunct="1">
              <a:buClr>
                <a:srgbClr val="EC2225"/>
              </a:buClr>
              <a:buFont typeface="Wingdings" pitchFamily="2" charset="2"/>
              <a:buChar char="§"/>
              <a:defRPr/>
            </a:pPr>
            <a:r>
              <a:rPr lang="en-US" sz="1600" dirty="0" smtClean="0">
                <a:solidFill>
                  <a:srgbClr val="FF0000"/>
                </a:solidFill>
              </a:rPr>
              <a:t>14” HD+ display &amp; Dolby Digital sound bring everything to life</a:t>
            </a:r>
          </a:p>
          <a:p>
            <a:pPr marL="0" indent="0" eaLnBrk="1" hangingPunct="1">
              <a:buClr>
                <a:srgbClr val="EC2225"/>
              </a:buClr>
              <a:buFont typeface="Wingdings" pitchFamily="2" charset="2"/>
              <a:buChar char="§"/>
              <a:defRPr/>
            </a:pPr>
            <a:r>
              <a:rPr lang="en-US" sz="1600" dirty="0" err="1" smtClean="0">
                <a:solidFill>
                  <a:srgbClr val="FF0000"/>
                </a:solidFill>
              </a:rPr>
              <a:t>Ultrabook</a:t>
            </a:r>
            <a:r>
              <a:rPr lang="en-US" sz="1600" dirty="0" smtClean="0">
                <a:solidFill>
                  <a:srgbClr val="FF0000"/>
                </a:solidFill>
              </a:rPr>
              <a:t> </a:t>
            </a:r>
            <a:r>
              <a:rPr lang="en-US" sz="1600" dirty="0" err="1" smtClean="0">
                <a:solidFill>
                  <a:srgbClr val="FF0000"/>
                </a:solidFill>
              </a:rPr>
              <a:t>Rollcage</a:t>
            </a:r>
            <a:r>
              <a:rPr lang="en-US" sz="1600" dirty="0" smtClean="0">
                <a:solidFill>
                  <a:srgbClr val="FF0000"/>
                </a:solidFill>
              </a:rPr>
              <a:t> durability with Carbon-Fiber reinforced material for the best Ultrabook construction out there</a:t>
            </a:r>
            <a:endParaRPr lang="en-US" sz="1600" b="1" dirty="0" smtClean="0">
              <a:solidFill>
                <a:srgbClr val="000000"/>
              </a:solidFill>
            </a:endParaRPr>
          </a:p>
          <a:p>
            <a:pPr marL="0" indent="0" eaLnBrk="1" hangingPunct="1">
              <a:buClr>
                <a:srgbClr val="EC2225"/>
              </a:buClr>
              <a:buFontTx/>
              <a:buNone/>
              <a:defRPr/>
            </a:pPr>
            <a:r>
              <a:rPr lang="en-US" sz="2000" b="1" dirty="0" smtClean="0">
                <a:solidFill>
                  <a:srgbClr val="000000"/>
                </a:solidFill>
              </a:rPr>
              <a:t>Anytime, Anywhere</a:t>
            </a:r>
          </a:p>
          <a:p>
            <a:pPr marL="0" indent="0" eaLnBrk="1" hangingPunct="1">
              <a:buClr>
                <a:srgbClr val="EC2225"/>
              </a:buClr>
              <a:buFont typeface="Wingdings" pitchFamily="2" charset="2"/>
              <a:buChar char="§"/>
              <a:defRPr/>
            </a:pPr>
            <a:r>
              <a:rPr lang="en-US" sz="1600" dirty="0" smtClean="0">
                <a:solidFill>
                  <a:srgbClr val="FF0000"/>
                </a:solidFill>
              </a:rPr>
              <a:t>Rapid Charge battery delivers fast power for mobile professionals</a:t>
            </a:r>
          </a:p>
          <a:p>
            <a:pPr marL="0" indent="0" eaLnBrk="1" hangingPunct="1">
              <a:buClr>
                <a:srgbClr val="EC2225"/>
              </a:buClr>
              <a:buFont typeface="Wingdings" pitchFamily="2" charset="2"/>
              <a:buChar char="§"/>
              <a:defRPr/>
            </a:pPr>
            <a:r>
              <a:rPr lang="en-US" sz="1600" dirty="0">
                <a:solidFill>
                  <a:srgbClr val="FF0000"/>
                </a:solidFill>
              </a:rPr>
              <a:t>Go from Zero to Connected in seconds with </a:t>
            </a:r>
            <a:r>
              <a:rPr lang="en-US" sz="1600" dirty="0" err="1">
                <a:solidFill>
                  <a:srgbClr val="FF0000"/>
                </a:solidFill>
              </a:rPr>
              <a:t>RapidResume</a:t>
            </a:r>
            <a:r>
              <a:rPr lang="en-US" sz="1600" dirty="0">
                <a:solidFill>
                  <a:srgbClr val="FF0000"/>
                </a:solidFill>
              </a:rPr>
              <a:t> &amp; </a:t>
            </a:r>
            <a:r>
              <a:rPr lang="en-US" sz="1600" dirty="0" err="1" smtClean="0">
                <a:solidFill>
                  <a:srgbClr val="FF0000"/>
                </a:solidFill>
              </a:rPr>
              <a:t>RapidConnect</a:t>
            </a:r>
            <a:endParaRPr lang="en-US" sz="1600" dirty="0" smtClean="0">
              <a:solidFill>
                <a:srgbClr val="FF0000"/>
              </a:solidFill>
            </a:endParaRPr>
          </a:p>
          <a:p>
            <a:pPr marL="0" indent="0" eaLnBrk="1" hangingPunct="1">
              <a:buClr>
                <a:srgbClr val="EC2225"/>
              </a:buClr>
              <a:buFont typeface="Wingdings" pitchFamily="2" charset="2"/>
              <a:buChar char="§"/>
              <a:defRPr/>
            </a:pPr>
            <a:r>
              <a:rPr lang="en-US" sz="1600" dirty="0" smtClean="0">
                <a:solidFill>
                  <a:srgbClr val="FF0000"/>
                </a:solidFill>
              </a:rPr>
              <a:t>Lenovo Mobile Access for contract-free 3G when you need it</a:t>
            </a:r>
          </a:p>
          <a:p>
            <a:pPr marL="0" indent="0" eaLnBrk="1" hangingPunct="1">
              <a:buClr>
                <a:srgbClr val="EC2225"/>
              </a:buClr>
              <a:buNone/>
              <a:defRPr/>
            </a:pPr>
            <a:r>
              <a:rPr lang="en-US" sz="2000" b="1" dirty="0" smtClean="0">
                <a:solidFill>
                  <a:srgbClr val="000000"/>
                </a:solidFill>
              </a:rPr>
              <a:t>Innovate with Purpose</a:t>
            </a:r>
          </a:p>
          <a:p>
            <a:pPr marL="0" indent="0" eaLnBrk="1" hangingPunct="1">
              <a:buClr>
                <a:srgbClr val="EC2225"/>
              </a:buClr>
              <a:buFont typeface="Wingdings" pitchFamily="2" charset="2"/>
              <a:buChar char="§"/>
              <a:defRPr/>
            </a:pPr>
            <a:r>
              <a:rPr lang="en-US" sz="1600" dirty="0" smtClean="0">
                <a:solidFill>
                  <a:srgbClr val="FF0000"/>
                </a:solidFill>
              </a:rPr>
              <a:t>Communications hub for voice and video</a:t>
            </a:r>
          </a:p>
          <a:p>
            <a:pPr marL="0" indent="0" eaLnBrk="1" hangingPunct="1">
              <a:buClr>
                <a:srgbClr val="EC2225"/>
              </a:buClr>
              <a:buFont typeface="Wingdings" pitchFamily="2" charset="2"/>
              <a:buChar char="§"/>
              <a:defRPr/>
            </a:pPr>
            <a:r>
              <a:rPr lang="en-US" sz="1600" dirty="0" smtClean="0">
                <a:solidFill>
                  <a:srgbClr val="FF0000"/>
                </a:solidFill>
              </a:rPr>
              <a:t>Business class protection with available Accidental Damage Protection, International warranty service and optional battery warranty upgrades</a:t>
            </a:r>
          </a:p>
          <a:p>
            <a:pPr marL="0" indent="0" eaLnBrk="1" hangingPunct="1">
              <a:buClr>
                <a:srgbClr val="EC2225"/>
              </a:buClr>
              <a:buFont typeface="Wingdings" pitchFamily="2" charset="2"/>
              <a:buChar char="§"/>
              <a:defRPr/>
            </a:pPr>
            <a:r>
              <a:rPr lang="en-US" sz="1600" dirty="0" smtClean="0">
                <a:solidFill>
                  <a:srgbClr val="FF0000"/>
                </a:solidFill>
              </a:rPr>
              <a:t>Enterprise level Lenovo Transition Services automate time consuming deployment tasks</a:t>
            </a:r>
            <a:endParaRPr lang="en-US" sz="1800" dirty="0" smtClean="0"/>
          </a:p>
        </p:txBody>
      </p:sp>
    </p:spTree>
    <p:extLst>
      <p:ext uri="{BB962C8B-B14F-4D97-AF65-F5344CB8AC3E}">
        <p14:creationId xmlns:p14="http://schemas.microsoft.com/office/powerpoint/2010/main" xmlns="" val="9873518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Optical Drives</a:t>
            </a:r>
          </a:p>
        </p:txBody>
      </p:sp>
      <p:graphicFrame>
        <p:nvGraphicFramePr>
          <p:cNvPr id="33" name="Group 3"/>
          <p:cNvGraphicFramePr>
            <a:graphicFrameLocks noGrp="1"/>
          </p:cNvGraphicFramePr>
          <p:nvPr>
            <p:extLst>
              <p:ext uri="{D42A27DB-BD31-4B8C-83A1-F6EECF244321}">
                <p14:modId xmlns:p14="http://schemas.microsoft.com/office/powerpoint/2010/main" xmlns="" val="1008895133"/>
              </p:ext>
            </p:extLst>
          </p:nvPr>
        </p:nvGraphicFramePr>
        <p:xfrm>
          <a:off x="292608" y="1265615"/>
          <a:ext cx="11301986" cy="1442948"/>
        </p:xfrm>
        <a:graphic>
          <a:graphicData uri="http://schemas.openxmlformats.org/drawingml/2006/table">
            <a:tbl>
              <a:tblPr/>
              <a:tblGrid>
                <a:gridCol w="1620026"/>
                <a:gridCol w="4133843"/>
                <a:gridCol w="4133843"/>
                <a:gridCol w="1414274"/>
              </a:tblGrid>
              <a:tr h="315053">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tx2"/>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1077188">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W530</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8" name="Rounded Rectangle 128"/>
          <p:cNvSpPr>
            <a:spLocks noChangeArrowheads="1"/>
          </p:cNvSpPr>
          <p:nvPr/>
        </p:nvSpPr>
        <p:spPr bwMode="gray">
          <a:xfrm>
            <a:off x="2311579" y="1983874"/>
            <a:ext cx="3323140" cy="376656"/>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smtClean="0">
                <a:solidFill>
                  <a:schemeClr val="bg1"/>
                </a:solidFill>
                <a:latin typeface="Century Gothic" pitchFamily="34" charset="0"/>
                <a:ea typeface="MS PGothic" pitchFamily="34" charset="-128"/>
                <a:cs typeface="Arial" charset="0"/>
              </a:rPr>
              <a:t>UltraBase with Multi-Burner</a:t>
            </a:r>
            <a:endParaRPr lang="en-US" sz="1200" b="1" dirty="0">
              <a:solidFill>
                <a:schemeClr val="bg1"/>
              </a:solidFill>
              <a:latin typeface="Century Gothic" pitchFamily="34" charset="0"/>
              <a:ea typeface="MS PGothic" pitchFamily="34" charset="-128"/>
              <a:cs typeface="Arial" charset="0"/>
            </a:endParaRPr>
          </a:p>
        </p:txBody>
      </p:sp>
      <p:sp>
        <p:nvSpPr>
          <p:cNvPr id="9" name="Rounded Rectangle 128"/>
          <p:cNvSpPr>
            <a:spLocks noChangeArrowheads="1"/>
          </p:cNvSpPr>
          <p:nvPr/>
        </p:nvSpPr>
        <p:spPr bwMode="gray">
          <a:xfrm>
            <a:off x="6475147" y="1965586"/>
            <a:ext cx="3323140" cy="376656"/>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wrap="none" lIns="0" tIns="0" rIns="0" bIns="0" anchor="ctr"/>
          <a:lstStyle/>
          <a:p>
            <a:pPr algn="ctr">
              <a:defRPr/>
            </a:pPr>
            <a:r>
              <a:rPr lang="en-US" sz="1200" b="1" dirty="0" smtClean="0">
                <a:solidFill>
                  <a:schemeClr val="bg1"/>
                </a:solidFill>
                <a:latin typeface="Century Gothic" pitchFamily="34" charset="0"/>
                <a:ea typeface="MS PGothic" pitchFamily="34" charset="-128"/>
                <a:cs typeface="Arial" charset="0"/>
              </a:rPr>
              <a:t>UltraBase with Multi-Burner</a:t>
            </a:r>
            <a:endParaRPr lang="en-US" sz="1200" b="1" dirty="0">
              <a:solidFill>
                <a:schemeClr val="bg1"/>
              </a:solidFill>
              <a:latin typeface="Century Gothic" pitchFamily="34" charset="0"/>
              <a:ea typeface="MS PGothic" pitchFamily="34" charset="-128"/>
              <a:cs typeface="Arial" charset="0"/>
            </a:endParaRPr>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Panels and Topshells</a:t>
            </a:r>
          </a:p>
        </p:txBody>
      </p:sp>
      <p:graphicFrame>
        <p:nvGraphicFramePr>
          <p:cNvPr id="33" name="Group 3"/>
          <p:cNvGraphicFramePr>
            <a:graphicFrameLocks noGrp="1"/>
          </p:cNvGraphicFramePr>
          <p:nvPr>
            <p:extLst>
              <p:ext uri="{D42A27DB-BD31-4B8C-83A1-F6EECF244321}">
                <p14:modId xmlns:p14="http://schemas.microsoft.com/office/powerpoint/2010/main" xmlns="" val="1008895133"/>
              </p:ext>
            </p:extLst>
          </p:nvPr>
        </p:nvGraphicFramePr>
        <p:xfrm>
          <a:off x="292608" y="1265615"/>
          <a:ext cx="10661406" cy="4757232"/>
        </p:xfrm>
        <a:graphic>
          <a:graphicData uri="http://schemas.openxmlformats.org/drawingml/2006/table">
            <a:tbl>
              <a:tblPr/>
              <a:tblGrid>
                <a:gridCol w="1600200"/>
                <a:gridCol w="3730503"/>
                <a:gridCol w="1600200"/>
                <a:gridCol w="3730503"/>
              </a:tblGrid>
              <a:tr h="512766">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tx2"/>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1414822">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X1</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X1 Carbon</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414822">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414822">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X230T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8" name="Rounded Rectangle 128"/>
          <p:cNvSpPr>
            <a:spLocks noChangeArrowheads="1"/>
          </p:cNvSpPr>
          <p:nvPr/>
        </p:nvSpPr>
        <p:spPr bwMode="gray">
          <a:xfrm>
            <a:off x="2037374" y="1891345"/>
            <a:ext cx="3705058"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ea typeface="MS PGothic" pitchFamily="34" charset="-128"/>
              </a:rPr>
              <a:t>13.3" HD (1366x768) (350 NITS)</a:t>
            </a:r>
            <a:endParaRPr lang="en-US" sz="1200" b="1" dirty="0">
              <a:solidFill>
                <a:schemeClr val="bg1"/>
              </a:solidFill>
              <a:latin typeface="Century Gothic" pitchFamily="34" charset="0"/>
              <a:ea typeface="MS PGothic" pitchFamily="34" charset="-128"/>
            </a:endParaRPr>
          </a:p>
        </p:txBody>
      </p:sp>
      <p:sp>
        <p:nvSpPr>
          <p:cNvPr id="9" name="Rounded Rectangle 128"/>
          <p:cNvSpPr>
            <a:spLocks noChangeArrowheads="1"/>
          </p:cNvSpPr>
          <p:nvPr/>
        </p:nvSpPr>
        <p:spPr bwMode="gray">
          <a:xfrm>
            <a:off x="2021638" y="3752116"/>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HD  200 NIT Panel</a:t>
            </a:r>
            <a:endParaRPr lang="en-US" sz="1200" b="1" dirty="0">
              <a:solidFill>
                <a:schemeClr val="bg1"/>
              </a:solidFill>
              <a:latin typeface="Century Gothic" pitchFamily="34" charset="0"/>
              <a:cs typeface="Arial" charset="0"/>
            </a:endParaRPr>
          </a:p>
        </p:txBody>
      </p:sp>
      <p:sp>
        <p:nvSpPr>
          <p:cNvPr id="10" name="Rounded Rectangle 128"/>
          <p:cNvSpPr>
            <a:spLocks noChangeArrowheads="1"/>
          </p:cNvSpPr>
          <p:nvPr/>
        </p:nvSpPr>
        <p:spPr bwMode="gray">
          <a:xfrm>
            <a:off x="2011875" y="3304771"/>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HD 300 NIT Wide-Viewing (IPS) Panel</a:t>
            </a:r>
            <a:endParaRPr lang="en-US" sz="1200" b="1" dirty="0">
              <a:solidFill>
                <a:schemeClr val="bg1"/>
              </a:solidFill>
              <a:latin typeface="Century Gothic" pitchFamily="34" charset="0"/>
              <a:cs typeface="Arial" charset="0"/>
            </a:endParaRPr>
          </a:p>
        </p:txBody>
      </p:sp>
      <p:sp>
        <p:nvSpPr>
          <p:cNvPr id="15" name="Rounded Rectangle 128"/>
          <p:cNvSpPr>
            <a:spLocks noChangeArrowheads="1"/>
          </p:cNvSpPr>
          <p:nvPr/>
        </p:nvSpPr>
        <p:spPr bwMode="gray">
          <a:xfrm>
            <a:off x="2007021" y="4706196"/>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Multitouch HD 300 NIT Wide-Viewing (IPS) Panel. </a:t>
            </a:r>
            <a:endParaRPr lang="en-US" sz="1200" b="1" dirty="0">
              <a:solidFill>
                <a:schemeClr val="bg1"/>
              </a:solidFill>
              <a:latin typeface="Century Gothic" pitchFamily="34" charset="0"/>
              <a:cs typeface="Arial" charset="0"/>
            </a:endParaRPr>
          </a:p>
        </p:txBody>
      </p:sp>
      <p:sp>
        <p:nvSpPr>
          <p:cNvPr id="16" name="Rounded Rectangle 128"/>
          <p:cNvSpPr>
            <a:spLocks noChangeArrowheads="1"/>
          </p:cNvSpPr>
          <p:nvPr/>
        </p:nvSpPr>
        <p:spPr bwMode="gray">
          <a:xfrm>
            <a:off x="2019041" y="5152414"/>
            <a:ext cx="3709267" cy="64008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Outdoor  (Pen-Only) HD 300 NIT Wide-Viewing (IPS) Panel . (Direct-Bonded , Gorilla Glass)</a:t>
            </a:r>
            <a:endParaRPr lang="en-US" sz="1200" b="1" dirty="0">
              <a:solidFill>
                <a:schemeClr val="bg1"/>
              </a:solidFill>
              <a:latin typeface="Century Gothic" pitchFamily="34" charset="0"/>
              <a:cs typeface="Arial" charset="0"/>
            </a:endParaRPr>
          </a:p>
        </p:txBody>
      </p:sp>
      <p:sp>
        <p:nvSpPr>
          <p:cNvPr id="24" name="Rounded Rectangle 128"/>
          <p:cNvSpPr>
            <a:spLocks noChangeArrowheads="1"/>
          </p:cNvSpPr>
          <p:nvPr/>
        </p:nvSpPr>
        <p:spPr bwMode="gray">
          <a:xfrm>
            <a:off x="7261646" y="1885249"/>
            <a:ext cx="3705058"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ea typeface="MS PGothic" pitchFamily="34" charset="-128"/>
              </a:rPr>
              <a:t>14" HD+ (1600x900) (300 NITS)</a:t>
            </a:r>
            <a:endParaRPr lang="en-US" sz="1200" b="1" dirty="0">
              <a:solidFill>
                <a:schemeClr val="bg1"/>
              </a:solidFill>
              <a:latin typeface="Century Gothic" pitchFamily="34" charset="0"/>
              <a:ea typeface="MS PGothic" pitchFamily="34" charset="-128"/>
            </a:endParaRPr>
          </a:p>
        </p:txBody>
      </p:sp>
      <p:sp>
        <p:nvSpPr>
          <p:cNvPr id="25" name="Rounded Rectangle 128"/>
          <p:cNvSpPr>
            <a:spLocks noChangeArrowheads="1"/>
          </p:cNvSpPr>
          <p:nvPr/>
        </p:nvSpPr>
        <p:spPr bwMode="gray">
          <a:xfrm>
            <a:off x="7245910" y="3709444"/>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HD  200 NIT Panel</a:t>
            </a:r>
            <a:endParaRPr lang="en-US" sz="1200" b="1" dirty="0">
              <a:solidFill>
                <a:schemeClr val="bg1"/>
              </a:solidFill>
              <a:latin typeface="Century Gothic" pitchFamily="34" charset="0"/>
              <a:cs typeface="Arial" charset="0"/>
            </a:endParaRPr>
          </a:p>
        </p:txBody>
      </p:sp>
      <p:sp>
        <p:nvSpPr>
          <p:cNvPr id="26" name="Rounded Rectangle 128"/>
          <p:cNvSpPr>
            <a:spLocks noChangeArrowheads="1"/>
          </p:cNvSpPr>
          <p:nvPr/>
        </p:nvSpPr>
        <p:spPr bwMode="gray">
          <a:xfrm>
            <a:off x="7236144" y="3262099"/>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HD 300 NIT Wide-Viewing (IPS) Panel</a:t>
            </a:r>
            <a:endParaRPr lang="en-US" sz="1200" b="1" dirty="0">
              <a:solidFill>
                <a:schemeClr val="bg1"/>
              </a:solidFill>
              <a:latin typeface="Century Gothic" pitchFamily="34" charset="0"/>
              <a:cs typeface="Arial" charset="0"/>
            </a:endParaRPr>
          </a:p>
        </p:txBody>
      </p:sp>
      <p:sp>
        <p:nvSpPr>
          <p:cNvPr id="27" name="Rounded Rectangle 128"/>
          <p:cNvSpPr>
            <a:spLocks noChangeArrowheads="1"/>
          </p:cNvSpPr>
          <p:nvPr/>
        </p:nvSpPr>
        <p:spPr bwMode="gray">
          <a:xfrm>
            <a:off x="7231293" y="4663524"/>
            <a:ext cx="3709267" cy="364718"/>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Multitouch HD 300 NIT Wide-Viewing (IPS) Panel. </a:t>
            </a:r>
            <a:endParaRPr lang="en-US" sz="1200" b="1" dirty="0">
              <a:solidFill>
                <a:schemeClr val="bg1"/>
              </a:solidFill>
              <a:latin typeface="Century Gothic" pitchFamily="34" charset="0"/>
              <a:cs typeface="Arial" charset="0"/>
            </a:endParaRPr>
          </a:p>
        </p:txBody>
      </p:sp>
      <p:sp>
        <p:nvSpPr>
          <p:cNvPr id="28" name="Rounded Rectangle 128"/>
          <p:cNvSpPr>
            <a:spLocks noChangeArrowheads="1"/>
          </p:cNvSpPr>
          <p:nvPr/>
        </p:nvSpPr>
        <p:spPr bwMode="gray">
          <a:xfrm>
            <a:off x="7243310" y="5109742"/>
            <a:ext cx="3709267" cy="640080"/>
          </a:xfrm>
          <a:prstGeom prst="roundRect">
            <a:avLst>
              <a:gd name="adj" fmla="val 16667"/>
            </a:avLst>
          </a:prstGeom>
          <a:solidFill>
            <a:schemeClr val="tx1"/>
          </a:solidFill>
          <a:ln w="3175" algn="ctr">
            <a:solidFill>
              <a:srgbClr val="002060"/>
            </a:solidFill>
            <a:round/>
            <a:headEnd/>
            <a:tailEnd/>
          </a:ln>
          <a:scene3d>
            <a:camera prst="orthographicFront"/>
            <a:lightRig rig="threePt" dir="t"/>
          </a:scene3d>
          <a:sp3d>
            <a:bevelT/>
          </a:sp3d>
        </p:spPr>
        <p:txBody>
          <a:bodyPr lIns="0" tIns="0" rIns="0" bIns="0" anchor="ctr"/>
          <a:lstStyle/>
          <a:p>
            <a:pPr algn="ctr">
              <a:defRPr/>
            </a:pPr>
            <a:r>
              <a:rPr lang="en-US" sz="1200" b="1" dirty="0" smtClean="0">
                <a:solidFill>
                  <a:schemeClr val="bg1"/>
                </a:solidFill>
                <a:latin typeface="Century Gothic" pitchFamily="34" charset="0"/>
                <a:cs typeface="Arial" charset="0"/>
              </a:rPr>
              <a:t>12.5” Outdoor  (Pen-Only) HD 300 NIT Wide-Viewing (IPS) Panel . (Direct-Bonded , Gorilla Glass)</a:t>
            </a:r>
            <a:endParaRPr lang="en-US" sz="1200" b="1" dirty="0">
              <a:solidFill>
                <a:schemeClr val="bg1"/>
              </a:solidFill>
              <a:latin typeface="Century Gothic" pitchFamily="34" charset="0"/>
              <a:cs typeface="Arial" charset="0"/>
            </a:endParaRPr>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title"/>
          </p:nvPr>
        </p:nvSpPr>
        <p:spPr>
          <a:xfrm>
            <a:off x="407909" y="455422"/>
            <a:ext cx="10969943" cy="580898"/>
          </a:xfrm>
        </p:spPr>
        <p:txBody>
          <a:bodyPr/>
          <a:lstStyle/>
          <a:p>
            <a:pPr eaLnBrk="1" hangingPunct="1"/>
            <a:r>
              <a:rPr lang="en-US" dirty="0" smtClean="0">
                <a:solidFill>
                  <a:schemeClr val="bg1"/>
                </a:solidFill>
                <a:cs typeface="Arial" pitchFamily="34" charset="0"/>
              </a:rPr>
              <a:t>2012 X Series Batteries</a:t>
            </a:r>
          </a:p>
        </p:txBody>
      </p:sp>
      <p:graphicFrame>
        <p:nvGraphicFramePr>
          <p:cNvPr id="8" name="Group 3"/>
          <p:cNvGraphicFramePr>
            <a:graphicFrameLocks noGrp="1"/>
          </p:cNvGraphicFramePr>
          <p:nvPr>
            <p:extLst>
              <p:ext uri="{D42A27DB-BD31-4B8C-83A1-F6EECF244321}">
                <p14:modId xmlns:p14="http://schemas.microsoft.com/office/powerpoint/2010/main" xmlns="" val="3130774066"/>
              </p:ext>
            </p:extLst>
          </p:nvPr>
        </p:nvGraphicFramePr>
        <p:xfrm>
          <a:off x="292608" y="1265614"/>
          <a:ext cx="10661406" cy="4663440"/>
        </p:xfrm>
        <a:graphic>
          <a:graphicData uri="http://schemas.openxmlformats.org/drawingml/2006/table">
            <a:tbl>
              <a:tblPr/>
              <a:tblGrid>
                <a:gridCol w="1600200"/>
                <a:gridCol w="3730503"/>
                <a:gridCol w="1600200"/>
                <a:gridCol w="3730503"/>
              </a:tblGrid>
              <a:tr h="27432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kern="1200" cap="none" normalizeH="0" baseline="0" dirty="0" smtClean="0">
                        <a:ln>
                          <a:noFill/>
                        </a:ln>
                        <a:solidFill>
                          <a:schemeClr val="tx2"/>
                        </a:solidFill>
                        <a:effectLst/>
                        <a:latin typeface="Arial" charset="0"/>
                        <a:ea typeface="+mn-ea"/>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kern="1200" cap="none" normalizeH="0" baseline="0" dirty="0" smtClean="0">
                          <a:ln>
                            <a:noFill/>
                          </a:ln>
                          <a:solidFill>
                            <a:schemeClr val="tx2"/>
                          </a:solidFill>
                          <a:effectLst/>
                          <a:latin typeface="Arial" charset="0"/>
                          <a:ea typeface="+mn-ea"/>
                          <a:cs typeface="Arial" charset="0"/>
                        </a:rPr>
                        <a:t>2011</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800" b="1" i="0" u="none" strike="noStrike" cap="none" normalizeH="0" baseline="0" dirty="0" smtClean="0">
                        <a:ln>
                          <a:noFill/>
                        </a:ln>
                        <a:solidFill>
                          <a:schemeClr val="tx2"/>
                        </a:solidFill>
                        <a:effectLst/>
                        <a:latin typeface="Arial" charset="0"/>
                        <a:cs typeface="Arial" charset="0"/>
                      </a:endParaRP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800" b="1" i="0" u="none" strike="noStrike" cap="none" normalizeH="0" baseline="0" dirty="0" smtClean="0">
                          <a:ln>
                            <a:noFill/>
                          </a:ln>
                          <a:solidFill>
                            <a:schemeClr val="tx2"/>
                          </a:solidFill>
                          <a:effectLst/>
                          <a:latin typeface="Arial" charset="0"/>
                          <a:cs typeface="Arial" charset="0"/>
                        </a:rPr>
                        <a:t>2012</a:t>
                      </a:r>
                    </a:p>
                  </a:txBody>
                  <a:tcPr anchor="ctr" horzOverflow="overflow">
                    <a:lnL>
                      <a:noFill/>
                    </a:lnL>
                    <a:lnR>
                      <a:noFill/>
                    </a:lnR>
                    <a:lnT cap="flat">
                      <a:noFill/>
                    </a:lnT>
                    <a:lnB w="38100" cap="flat" cmpd="sng" algn="ctr">
                      <a:solidFill>
                        <a:schemeClr val="accent1"/>
                      </a:solidFill>
                      <a:prstDash val="solid"/>
                      <a:round/>
                      <a:headEnd type="none" w="med" len="med"/>
                      <a:tailEnd type="none" w="med" len="med"/>
                    </a:lnB>
                    <a:lnTlToBr>
                      <a:noFill/>
                    </a:lnTlToBr>
                    <a:lnBlToTr>
                      <a:noFill/>
                    </a:lnBlToTr>
                    <a:noFill/>
                  </a:tcPr>
                </a:tc>
              </a:tr>
              <a:tr h="100584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X1</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X1 Carbon</a:t>
                      </a: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accent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173736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X230</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91440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r>
                        <a:rPr kumimoji="0" lang="en-US" sz="1200" b="0" i="0" u="none" strike="noStrike" cap="none" normalizeH="0" baseline="0" dirty="0" smtClean="0">
                          <a:ln>
                            <a:noFill/>
                          </a:ln>
                          <a:solidFill>
                            <a:schemeClr val="accent1"/>
                          </a:solidFill>
                          <a:effectLst/>
                          <a:latin typeface="Arial" charset="0"/>
                          <a:cs typeface="Arial" charset="0"/>
                        </a:rPr>
                        <a:t>X230T</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r h="640080">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tx1"/>
                          </a:solidFill>
                          <a:effectLst/>
                          <a:latin typeface="Arial" charset="0"/>
                          <a:ea typeface="+mn-ea"/>
                          <a:cs typeface="Arial" charset="0"/>
                        </a:rPr>
                        <a:t>X220/X220T Battery Pack</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defRPr/>
                      </a:pPr>
                      <a:r>
                        <a:rPr kumimoji="0" lang="en-US" sz="1200" b="0" i="0" u="none" strike="noStrike" kern="1200" cap="none" normalizeH="0" baseline="0" dirty="0" smtClean="0">
                          <a:ln>
                            <a:noFill/>
                          </a:ln>
                          <a:solidFill>
                            <a:schemeClr val="accent1"/>
                          </a:solidFill>
                          <a:effectLst/>
                          <a:latin typeface="Arial" charset="0"/>
                          <a:ea typeface="+mn-ea"/>
                          <a:cs typeface="Arial" charset="0"/>
                        </a:rPr>
                        <a:t>X220/X220T Battery Pack</a:t>
                      </a: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7C23"/>
                        </a:buClr>
                        <a:buSzTx/>
                        <a:buFontTx/>
                        <a:buNone/>
                        <a:tabLst/>
                      </a:pPr>
                      <a:endParaRPr kumimoji="0" lang="en-US" sz="1200" b="0"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a:noFill/>
                    </a:lnTlToBr>
                    <a:lnBlToTr>
                      <a:noFill/>
                    </a:lnBlToTr>
                    <a:noFill/>
                  </a:tcPr>
                </a:tc>
              </a:tr>
            </a:tbl>
          </a:graphicData>
        </a:graphic>
      </p:graphicFrame>
      <p:sp>
        <p:nvSpPr>
          <p:cNvPr id="27" name="Rectangle 26"/>
          <p:cNvSpPr/>
          <p:nvPr/>
        </p:nvSpPr>
        <p:spPr>
          <a:xfrm>
            <a:off x="646179" y="5942380"/>
            <a:ext cx="9899904" cy="480131"/>
          </a:xfrm>
          <a:prstGeom prst="rect">
            <a:avLst/>
          </a:prstGeom>
        </p:spPr>
        <p:txBody>
          <a:bodyPr wrap="square">
            <a:spAutoFit/>
          </a:bodyPr>
          <a:lstStyle/>
          <a:p>
            <a:pPr marL="231748" indent="-231748">
              <a:lnSpc>
                <a:spcPct val="90000"/>
              </a:lnSpc>
              <a:defRPr/>
            </a:pPr>
            <a:r>
              <a:rPr lang="en-US" sz="1600" dirty="0" smtClean="0">
                <a:solidFill>
                  <a:schemeClr val="accent1"/>
                </a:solidFill>
              </a:rPr>
              <a:t>* </a:t>
            </a:r>
            <a:r>
              <a:rPr lang="en-US" sz="1200" dirty="0" smtClean="0">
                <a:solidFill>
                  <a:schemeClr val="accent1"/>
                </a:solidFill>
              </a:rPr>
              <a:t>New battery models (70+, 70++) feature a hardware authentication chip.  These batteries will work in 2012 and older ThinkPads.  Existing battery models (55, 55+, 55++) do not have a hardware authentication chip and will not be recognized or operate in 2012 ThinkPads.</a:t>
            </a:r>
            <a:endParaRPr lang="en-US" sz="1600" dirty="0" smtClean="0">
              <a:solidFill>
                <a:schemeClr val="accent1"/>
              </a:solidFill>
            </a:endParaRPr>
          </a:p>
        </p:txBody>
      </p:sp>
      <p:sp>
        <p:nvSpPr>
          <p:cNvPr id="13" name="Rounded Rectangle 128"/>
          <p:cNvSpPr>
            <a:spLocks noChangeArrowheads="1"/>
          </p:cNvSpPr>
          <p:nvPr/>
        </p:nvSpPr>
        <p:spPr bwMode="gray">
          <a:xfrm>
            <a:off x="2137847" y="1750782"/>
            <a:ext cx="3050099" cy="347472"/>
          </a:xfrm>
          <a:prstGeom prst="roundRect">
            <a:avLst>
              <a:gd name="adj" fmla="val 16667"/>
            </a:avLst>
          </a:prstGeom>
          <a:solidFill>
            <a:schemeClr val="tx1"/>
          </a:solidFill>
          <a:ln w="3175" algn="ctr">
            <a:solidFill>
              <a:srgbClr val="002060"/>
            </a:solidFill>
            <a:round/>
            <a:headEnd/>
            <a:tailEnd/>
          </a:ln>
          <a:scene3d>
            <a:camera prst="orthographicFront"/>
            <a:lightRig rig="harsh" dir="t"/>
          </a:scene3d>
          <a:sp3d>
            <a:bevelT w="165100" prst="coolSlant"/>
          </a:sp3d>
        </p:spPr>
        <p:txBody>
          <a:bodyPr lIns="0" tIns="0" rIns="0" bIns="0" anchor="ctr"/>
          <a:lstStyle/>
          <a:p>
            <a:pPr algn="ctr">
              <a:defRPr/>
            </a:pPr>
            <a:r>
              <a:rPr lang="en-US" sz="1200" b="1" dirty="0" smtClean="0">
                <a:solidFill>
                  <a:schemeClr val="bg1"/>
                </a:solidFill>
                <a:latin typeface="Century Gothic" pitchFamily="34" charset="0"/>
                <a:cs typeface="Arial" charset="0"/>
              </a:rPr>
              <a:t>38.4Wh, Integrated, RapidCharge </a:t>
            </a:r>
            <a:r>
              <a:rPr lang="en-US" sz="1200" b="1" dirty="0">
                <a:solidFill>
                  <a:schemeClr val="bg1"/>
                </a:solidFill>
                <a:latin typeface="Century Gothic" pitchFamily="34" charset="0"/>
                <a:cs typeface="Arial" charset="0"/>
              </a:rPr>
              <a:t>– 1 yr Warranty</a:t>
            </a:r>
          </a:p>
        </p:txBody>
      </p:sp>
      <p:sp>
        <p:nvSpPr>
          <p:cNvPr id="14" name="Rounded Rectangle 128"/>
          <p:cNvSpPr>
            <a:spLocks noChangeArrowheads="1"/>
          </p:cNvSpPr>
          <p:nvPr/>
        </p:nvSpPr>
        <p:spPr bwMode="gray">
          <a:xfrm>
            <a:off x="2137847" y="2151634"/>
            <a:ext cx="3050099" cy="347472"/>
          </a:xfrm>
          <a:prstGeom prst="roundRect">
            <a:avLst>
              <a:gd name="adj" fmla="val 16667"/>
            </a:avLst>
          </a:prstGeom>
          <a:solidFill>
            <a:schemeClr val="tx1"/>
          </a:solidFill>
          <a:ln w="3175" algn="ctr">
            <a:solidFill>
              <a:srgbClr val="002060"/>
            </a:solidFill>
            <a:round/>
            <a:headEnd/>
            <a:tailEnd/>
          </a:ln>
          <a:scene3d>
            <a:camera prst="orthographicFront"/>
            <a:lightRig rig="harsh" dir="t"/>
          </a:scene3d>
          <a:sp3d>
            <a:bevelT w="165100" prst="coolSlant"/>
          </a:sp3d>
        </p:spPr>
        <p:txBody>
          <a:bodyPr lIns="0" tIns="0" rIns="0" bIns="0" anchor="ctr"/>
          <a:lstStyle/>
          <a:p>
            <a:pPr algn="ctr">
              <a:defRPr/>
            </a:pPr>
            <a:r>
              <a:rPr lang="en-US" sz="1200" b="1" dirty="0" smtClean="0">
                <a:solidFill>
                  <a:schemeClr val="bg1"/>
                </a:solidFill>
                <a:latin typeface="Century Gothic" pitchFamily="34" charset="0"/>
                <a:cs typeface="Arial" charset="0"/>
              </a:rPr>
              <a:t>35Wh, Slice Battery, RapidCharge </a:t>
            </a:r>
            <a:r>
              <a:rPr lang="en-US" sz="1200" b="1" dirty="0">
                <a:solidFill>
                  <a:schemeClr val="bg1"/>
                </a:solidFill>
                <a:latin typeface="Century Gothic" pitchFamily="34" charset="0"/>
                <a:cs typeface="Arial" charset="0"/>
              </a:rPr>
              <a:t>– 1yr Warranty</a:t>
            </a:r>
          </a:p>
        </p:txBody>
      </p:sp>
      <p:sp>
        <p:nvSpPr>
          <p:cNvPr id="18" name="Rounded Rectangle 128"/>
          <p:cNvSpPr>
            <a:spLocks noChangeArrowheads="1"/>
          </p:cNvSpPr>
          <p:nvPr/>
        </p:nvSpPr>
        <p:spPr bwMode="gray">
          <a:xfrm>
            <a:off x="2137850" y="3542256"/>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94 Wh – 1yr Warranty (29++)</a:t>
            </a:r>
          </a:p>
        </p:txBody>
      </p:sp>
      <p:sp>
        <p:nvSpPr>
          <p:cNvPr id="19" name="Rounded Rectangle 128"/>
          <p:cNvSpPr>
            <a:spLocks noChangeArrowheads="1"/>
          </p:cNvSpPr>
          <p:nvPr/>
        </p:nvSpPr>
        <p:spPr bwMode="gray">
          <a:xfrm>
            <a:off x="2137850" y="3139052"/>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63 Wh – 1yr Warranty (29+)</a:t>
            </a:r>
          </a:p>
        </p:txBody>
      </p:sp>
      <p:sp>
        <p:nvSpPr>
          <p:cNvPr id="20" name="Rounded Rectangle 128"/>
          <p:cNvSpPr>
            <a:spLocks noChangeArrowheads="1"/>
          </p:cNvSpPr>
          <p:nvPr/>
        </p:nvSpPr>
        <p:spPr bwMode="gray">
          <a:xfrm>
            <a:off x="2137850" y="2735386"/>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29 Wh – 1yr Warranty (29)</a:t>
            </a:r>
          </a:p>
        </p:txBody>
      </p:sp>
      <p:sp>
        <p:nvSpPr>
          <p:cNvPr id="21" name="Rounded Rectangle 128"/>
          <p:cNvSpPr>
            <a:spLocks noChangeArrowheads="1"/>
          </p:cNvSpPr>
          <p:nvPr/>
        </p:nvSpPr>
        <p:spPr bwMode="gray">
          <a:xfrm>
            <a:off x="2137850" y="4853059"/>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66.6 Wh – 1yr Warranty (52+)</a:t>
            </a:r>
          </a:p>
        </p:txBody>
      </p:sp>
      <p:sp>
        <p:nvSpPr>
          <p:cNvPr id="22" name="Rounded Rectangle 128"/>
          <p:cNvSpPr>
            <a:spLocks noChangeArrowheads="1"/>
          </p:cNvSpPr>
          <p:nvPr/>
        </p:nvSpPr>
        <p:spPr bwMode="gray">
          <a:xfrm>
            <a:off x="2137850" y="4474181"/>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30 Wh – 1yr Warranty (52)</a:t>
            </a:r>
          </a:p>
        </p:txBody>
      </p:sp>
      <p:sp>
        <p:nvSpPr>
          <p:cNvPr id="23" name="Rounded Rectangle 128"/>
          <p:cNvSpPr>
            <a:spLocks noChangeArrowheads="1"/>
          </p:cNvSpPr>
          <p:nvPr/>
        </p:nvSpPr>
        <p:spPr bwMode="gray">
          <a:xfrm>
            <a:off x="2137850" y="5468049"/>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58 </a:t>
            </a:r>
            <a:r>
              <a:rPr lang="en-US" sz="1200" b="1" dirty="0" smtClean="0">
                <a:solidFill>
                  <a:schemeClr val="bg1"/>
                </a:solidFill>
                <a:latin typeface="Century Gothic" pitchFamily="34" charset="0"/>
                <a:cs typeface="Arial" charset="0"/>
              </a:rPr>
              <a:t>Wh – </a:t>
            </a:r>
            <a:r>
              <a:rPr lang="en-US" sz="1200" b="1" dirty="0">
                <a:solidFill>
                  <a:schemeClr val="bg1"/>
                </a:solidFill>
                <a:latin typeface="Century Gothic" pitchFamily="34" charset="0"/>
                <a:cs typeface="Arial" charset="0"/>
              </a:rPr>
              <a:t>1yr Warranty (19+)</a:t>
            </a:r>
          </a:p>
        </p:txBody>
      </p:sp>
      <p:sp>
        <p:nvSpPr>
          <p:cNvPr id="28" name="Rounded Rectangle 128"/>
          <p:cNvSpPr>
            <a:spLocks noChangeArrowheads="1"/>
          </p:cNvSpPr>
          <p:nvPr/>
        </p:nvSpPr>
        <p:spPr bwMode="gray">
          <a:xfrm>
            <a:off x="2137850" y="3945923"/>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57 Wh – 3yr Warranty (30+)</a:t>
            </a:r>
          </a:p>
        </p:txBody>
      </p:sp>
      <p:sp>
        <p:nvSpPr>
          <p:cNvPr id="15" name="Rounded Rectangle 128"/>
          <p:cNvSpPr>
            <a:spLocks noChangeArrowheads="1"/>
          </p:cNvSpPr>
          <p:nvPr/>
        </p:nvSpPr>
        <p:spPr bwMode="gray">
          <a:xfrm>
            <a:off x="7432262" y="1994883"/>
            <a:ext cx="3050099" cy="347472"/>
          </a:xfrm>
          <a:prstGeom prst="roundRect">
            <a:avLst>
              <a:gd name="adj" fmla="val 16667"/>
            </a:avLst>
          </a:prstGeom>
          <a:solidFill>
            <a:schemeClr val="tx1"/>
          </a:solidFill>
          <a:ln w="3175" algn="ctr">
            <a:solidFill>
              <a:srgbClr val="002060"/>
            </a:solidFill>
            <a:round/>
            <a:headEnd/>
            <a:tailEnd/>
          </a:ln>
          <a:scene3d>
            <a:camera prst="orthographicFront"/>
            <a:lightRig rig="harsh" dir="t"/>
          </a:scene3d>
          <a:sp3d>
            <a:bevelT w="165100" prst="coolSlant"/>
          </a:sp3d>
        </p:spPr>
        <p:txBody>
          <a:bodyPr lIns="0" tIns="0" rIns="0" bIns="0" anchor="ctr"/>
          <a:lstStyle/>
          <a:p>
            <a:pPr algn="ctr">
              <a:defRPr/>
            </a:pPr>
            <a:r>
              <a:rPr lang="en-US" sz="1200" b="1" dirty="0" smtClean="0">
                <a:solidFill>
                  <a:schemeClr val="bg1"/>
                </a:solidFill>
                <a:latin typeface="Century Gothic" pitchFamily="34" charset="0"/>
                <a:cs typeface="Arial" charset="0"/>
              </a:rPr>
              <a:t>45Wh, Integrated, RapidCharge </a:t>
            </a:r>
            <a:r>
              <a:rPr lang="en-US" sz="1200" b="1" dirty="0">
                <a:solidFill>
                  <a:schemeClr val="bg1"/>
                </a:solidFill>
                <a:latin typeface="Century Gothic" pitchFamily="34" charset="0"/>
                <a:cs typeface="Arial" charset="0"/>
              </a:rPr>
              <a:t>– 1 yr Warranty</a:t>
            </a:r>
          </a:p>
        </p:txBody>
      </p:sp>
      <p:sp>
        <p:nvSpPr>
          <p:cNvPr id="16" name="Rounded Rectangle 128"/>
          <p:cNvSpPr>
            <a:spLocks noChangeArrowheads="1"/>
          </p:cNvSpPr>
          <p:nvPr/>
        </p:nvSpPr>
        <p:spPr bwMode="gray">
          <a:xfrm>
            <a:off x="7444000" y="3552156"/>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94 Wh – 1yr Warranty </a:t>
            </a:r>
            <a:r>
              <a:rPr lang="en-US" sz="1200" b="1" dirty="0" smtClean="0">
                <a:solidFill>
                  <a:schemeClr val="bg1"/>
                </a:solidFill>
                <a:latin typeface="Century Gothic" pitchFamily="34" charset="0"/>
                <a:cs typeface="Arial" charset="0"/>
              </a:rPr>
              <a:t>(44++)</a:t>
            </a:r>
            <a:endParaRPr lang="en-US" sz="1200" b="1" dirty="0">
              <a:solidFill>
                <a:schemeClr val="bg1"/>
              </a:solidFill>
              <a:latin typeface="Century Gothic" pitchFamily="34" charset="0"/>
              <a:cs typeface="Arial" charset="0"/>
            </a:endParaRPr>
          </a:p>
        </p:txBody>
      </p:sp>
      <p:sp>
        <p:nvSpPr>
          <p:cNvPr id="17" name="Rounded Rectangle 128"/>
          <p:cNvSpPr>
            <a:spLocks noChangeArrowheads="1"/>
          </p:cNvSpPr>
          <p:nvPr/>
        </p:nvSpPr>
        <p:spPr bwMode="gray">
          <a:xfrm>
            <a:off x="7444000" y="3148952"/>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63 Wh – 1yr Warranty </a:t>
            </a:r>
            <a:r>
              <a:rPr lang="en-US" sz="1200" b="1" dirty="0" smtClean="0">
                <a:solidFill>
                  <a:schemeClr val="bg1"/>
                </a:solidFill>
                <a:latin typeface="Century Gothic" pitchFamily="34" charset="0"/>
                <a:cs typeface="Arial" charset="0"/>
              </a:rPr>
              <a:t>(44+)</a:t>
            </a:r>
            <a:endParaRPr lang="en-US" sz="1200" b="1" dirty="0">
              <a:solidFill>
                <a:schemeClr val="bg1"/>
              </a:solidFill>
              <a:latin typeface="Century Gothic" pitchFamily="34" charset="0"/>
              <a:cs typeface="Arial" charset="0"/>
            </a:endParaRPr>
          </a:p>
        </p:txBody>
      </p:sp>
      <p:sp>
        <p:nvSpPr>
          <p:cNvPr id="24" name="Rounded Rectangle 128"/>
          <p:cNvSpPr>
            <a:spLocks noChangeArrowheads="1"/>
          </p:cNvSpPr>
          <p:nvPr/>
        </p:nvSpPr>
        <p:spPr bwMode="gray">
          <a:xfrm>
            <a:off x="7444000" y="2745286"/>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29 Wh – 1yr Warranty </a:t>
            </a:r>
            <a:r>
              <a:rPr lang="en-US" sz="1200" b="1" dirty="0" smtClean="0">
                <a:solidFill>
                  <a:schemeClr val="bg1"/>
                </a:solidFill>
                <a:latin typeface="Century Gothic" pitchFamily="34" charset="0"/>
                <a:cs typeface="Arial" charset="0"/>
              </a:rPr>
              <a:t>(44)</a:t>
            </a:r>
            <a:endParaRPr lang="en-US" sz="1200" b="1" dirty="0">
              <a:solidFill>
                <a:schemeClr val="bg1"/>
              </a:solidFill>
              <a:latin typeface="Century Gothic" pitchFamily="34" charset="0"/>
              <a:cs typeface="Arial" charset="0"/>
            </a:endParaRPr>
          </a:p>
        </p:txBody>
      </p:sp>
      <p:sp>
        <p:nvSpPr>
          <p:cNvPr id="25" name="Rounded Rectangle 128"/>
          <p:cNvSpPr>
            <a:spLocks noChangeArrowheads="1"/>
          </p:cNvSpPr>
          <p:nvPr/>
        </p:nvSpPr>
        <p:spPr bwMode="gray">
          <a:xfrm>
            <a:off x="7444000" y="3955823"/>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57 Wh – 3yr Warranty </a:t>
            </a:r>
            <a:r>
              <a:rPr lang="en-US" sz="1200" b="1" dirty="0" smtClean="0">
                <a:solidFill>
                  <a:schemeClr val="bg1"/>
                </a:solidFill>
                <a:latin typeface="Century Gothic" pitchFamily="34" charset="0"/>
                <a:cs typeface="Arial" charset="0"/>
              </a:rPr>
              <a:t>()</a:t>
            </a:r>
            <a:endParaRPr lang="en-US" sz="1200" b="1" dirty="0">
              <a:solidFill>
                <a:schemeClr val="bg1"/>
              </a:solidFill>
              <a:latin typeface="Century Gothic" pitchFamily="34" charset="0"/>
              <a:cs typeface="Arial" charset="0"/>
            </a:endParaRPr>
          </a:p>
        </p:txBody>
      </p:sp>
      <p:sp>
        <p:nvSpPr>
          <p:cNvPr id="26" name="Rounded Rectangle 128"/>
          <p:cNvSpPr>
            <a:spLocks noChangeArrowheads="1"/>
          </p:cNvSpPr>
          <p:nvPr/>
        </p:nvSpPr>
        <p:spPr bwMode="gray">
          <a:xfrm>
            <a:off x="7467750" y="4851084"/>
            <a:ext cx="3108960" cy="292215"/>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66.6 Wh – 1yr Warranty </a:t>
            </a:r>
            <a:r>
              <a:rPr lang="en-US" sz="1200" b="1" dirty="0" smtClean="0">
                <a:solidFill>
                  <a:schemeClr val="bg1"/>
                </a:solidFill>
                <a:latin typeface="Century Gothic" pitchFamily="34" charset="0"/>
                <a:cs typeface="Arial" charset="0"/>
              </a:rPr>
              <a:t>(67+)</a:t>
            </a:r>
            <a:endParaRPr lang="en-US" sz="1200" b="1" dirty="0">
              <a:solidFill>
                <a:schemeClr val="bg1"/>
              </a:solidFill>
              <a:latin typeface="Century Gothic" pitchFamily="34" charset="0"/>
              <a:cs typeface="Arial" charset="0"/>
            </a:endParaRPr>
          </a:p>
        </p:txBody>
      </p:sp>
      <p:sp>
        <p:nvSpPr>
          <p:cNvPr id="29" name="Rounded Rectangle 128"/>
          <p:cNvSpPr>
            <a:spLocks noChangeArrowheads="1"/>
          </p:cNvSpPr>
          <p:nvPr/>
        </p:nvSpPr>
        <p:spPr bwMode="gray">
          <a:xfrm>
            <a:off x="7467750" y="4472206"/>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30 Wh – 1yr Warranty </a:t>
            </a:r>
            <a:r>
              <a:rPr lang="en-US" sz="1200" b="1" dirty="0" smtClean="0">
                <a:solidFill>
                  <a:schemeClr val="bg1"/>
                </a:solidFill>
                <a:latin typeface="Century Gothic" pitchFamily="34" charset="0"/>
                <a:cs typeface="Arial" charset="0"/>
              </a:rPr>
              <a:t>(67)</a:t>
            </a:r>
            <a:endParaRPr lang="en-US" sz="1200" b="1" dirty="0">
              <a:solidFill>
                <a:schemeClr val="bg1"/>
              </a:solidFill>
              <a:latin typeface="Century Gothic" pitchFamily="34" charset="0"/>
              <a:cs typeface="Arial" charset="0"/>
            </a:endParaRPr>
          </a:p>
        </p:txBody>
      </p:sp>
      <p:sp>
        <p:nvSpPr>
          <p:cNvPr id="30" name="Rounded Rectangle 128"/>
          <p:cNvSpPr>
            <a:spLocks noChangeArrowheads="1"/>
          </p:cNvSpPr>
          <p:nvPr/>
        </p:nvSpPr>
        <p:spPr bwMode="gray">
          <a:xfrm>
            <a:off x="7467750" y="5441898"/>
            <a:ext cx="3108960" cy="292677"/>
          </a:xfrm>
          <a:prstGeom prst="roundRect">
            <a:avLst>
              <a:gd name="adj" fmla="val 16667"/>
            </a:avLst>
          </a:prstGeom>
          <a:solidFill>
            <a:schemeClr val="tx1"/>
          </a:solidFill>
          <a:ln>
            <a:headEnd/>
            <a:tailEnd/>
          </a:ln>
        </p:spPr>
        <p:style>
          <a:lnRef idx="0">
            <a:schemeClr val="accent4"/>
          </a:lnRef>
          <a:fillRef idx="3">
            <a:schemeClr val="accent4"/>
          </a:fillRef>
          <a:effectRef idx="3">
            <a:schemeClr val="accent4"/>
          </a:effectRef>
          <a:fontRef idx="minor">
            <a:schemeClr val="lt1"/>
          </a:fontRef>
        </p:style>
        <p:txBody>
          <a:bodyPr lIns="0" tIns="0" rIns="0" bIns="0" anchor="ctr"/>
          <a:lstStyle/>
          <a:p>
            <a:pPr algn="ctr">
              <a:defRPr/>
            </a:pPr>
            <a:r>
              <a:rPr lang="en-US" sz="1200" b="1" dirty="0">
                <a:solidFill>
                  <a:schemeClr val="bg1"/>
                </a:solidFill>
                <a:latin typeface="Century Gothic" pitchFamily="34" charset="0"/>
                <a:cs typeface="Arial" charset="0"/>
              </a:rPr>
              <a:t>58 </a:t>
            </a:r>
            <a:r>
              <a:rPr lang="en-US" sz="1200" b="1" dirty="0" smtClean="0">
                <a:solidFill>
                  <a:schemeClr val="bg1"/>
                </a:solidFill>
                <a:latin typeface="Century Gothic" pitchFamily="34" charset="0"/>
                <a:cs typeface="Arial" charset="0"/>
              </a:rPr>
              <a:t>Wh – </a:t>
            </a:r>
            <a:r>
              <a:rPr lang="en-US" sz="1200" b="1" dirty="0">
                <a:solidFill>
                  <a:schemeClr val="bg1"/>
                </a:solidFill>
                <a:latin typeface="Century Gothic" pitchFamily="34" charset="0"/>
                <a:cs typeface="Arial" charset="0"/>
              </a:rPr>
              <a:t>1yr Warranty </a:t>
            </a:r>
            <a:r>
              <a:rPr lang="en-US" sz="1200" b="1" dirty="0" smtClean="0">
                <a:solidFill>
                  <a:schemeClr val="bg1"/>
                </a:solidFill>
                <a:latin typeface="Century Gothic" pitchFamily="34" charset="0"/>
                <a:cs typeface="Arial" charset="0"/>
              </a:rPr>
              <a:t>(20+)</a:t>
            </a:r>
            <a:endParaRPr lang="en-US" sz="1200" b="1" dirty="0">
              <a:solidFill>
                <a:schemeClr val="bg1"/>
              </a:solidFill>
              <a:latin typeface="Century Gothic" pitchFamily="34" charset="0"/>
              <a:cs typeface="Arial" charset="0"/>
            </a:endParaRPr>
          </a:p>
        </p:txBody>
      </p:sp>
    </p:spTree>
    <p:extLst>
      <p:ext uri="{BB962C8B-B14F-4D97-AF65-F5344CB8AC3E}">
        <p14:creationId xmlns:p14="http://schemas.microsoft.com/office/powerpoint/2010/main" xmlns="" val="97545132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2339" y="483067"/>
            <a:ext cx="9010848" cy="646028"/>
          </a:xfrm>
          <a:prstGeom prst="rect">
            <a:avLst/>
          </a:prstGeom>
          <a:noFill/>
        </p:spPr>
        <p:txBody>
          <a:bodyPr wrap="square" lIns="91170" tIns="45570" rIns="91170" bIns="45570" rtlCol="0">
            <a:spAutoFit/>
          </a:bodyPr>
          <a:lstStyle/>
          <a:p>
            <a:r>
              <a:rPr lang="en-US" sz="3600" dirty="0" smtClean="0">
                <a:solidFill>
                  <a:schemeClr val="bg1"/>
                </a:solidFill>
              </a:rPr>
              <a:t>X1 Carbon </a:t>
            </a:r>
            <a:r>
              <a:rPr lang="en-US" sz="3600" dirty="0">
                <a:solidFill>
                  <a:schemeClr val="bg1"/>
                </a:solidFill>
              </a:rPr>
              <a:t>Competitive Outlook</a:t>
            </a:r>
          </a:p>
        </p:txBody>
      </p:sp>
      <p:graphicFrame>
        <p:nvGraphicFramePr>
          <p:cNvPr id="6" name="Object 5"/>
          <p:cNvGraphicFramePr>
            <a:graphicFrameLocks noChangeAspect="1"/>
          </p:cNvGraphicFramePr>
          <p:nvPr/>
        </p:nvGraphicFramePr>
        <p:xfrm>
          <a:off x="5637216" y="3043241"/>
          <a:ext cx="914400" cy="771525"/>
        </p:xfrm>
        <a:graphic>
          <a:graphicData uri="http://schemas.openxmlformats.org/presentationml/2006/ole">
            <p:oleObj spid="_x0000_s1246210" name="Worksheet" showAsIcon="1" r:id="rId3" imgW="914400" imgH="771525" progId="Excel.Sheet.12">
              <p:embed/>
            </p:oleObj>
          </a:graphicData>
        </a:graphic>
      </p:graphicFrame>
    </p:spTree>
    <p:extLst>
      <p:ext uri="{BB962C8B-B14F-4D97-AF65-F5344CB8AC3E}">
        <p14:creationId xmlns:p14="http://schemas.microsoft.com/office/powerpoint/2010/main" xmlns="" val="39868256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2339" y="483067"/>
            <a:ext cx="7608768" cy="646028"/>
          </a:xfrm>
          <a:prstGeom prst="rect">
            <a:avLst/>
          </a:prstGeom>
          <a:noFill/>
        </p:spPr>
        <p:txBody>
          <a:bodyPr wrap="square" lIns="91170" tIns="45570" rIns="91170" bIns="45570" rtlCol="0">
            <a:spAutoFit/>
          </a:bodyPr>
          <a:lstStyle/>
          <a:p>
            <a:r>
              <a:rPr lang="en-US" sz="3600" dirty="0" smtClean="0">
                <a:solidFill>
                  <a:schemeClr val="bg1"/>
                </a:solidFill>
              </a:rPr>
              <a:t>X230 </a:t>
            </a:r>
            <a:r>
              <a:rPr lang="en-US" sz="3600" dirty="0">
                <a:solidFill>
                  <a:schemeClr val="bg1"/>
                </a:solidFill>
              </a:rPr>
              <a:t>Competitive Outlook</a:t>
            </a:r>
          </a:p>
        </p:txBody>
      </p:sp>
      <p:pic>
        <p:nvPicPr>
          <p:cNvPr id="6" name="Picture 5" descr="http://www.pcmag.com/img/questionmark.png"/>
          <p:cNvPicPr>
            <a:picLocks noChangeAspect="1" noChangeArrowheads="1"/>
          </p:cNvPicPr>
          <p:nvPr/>
        </p:nvPicPr>
        <p:blipFill>
          <a:blip r:embed="rId2" cstate="email"/>
          <a:srcRect/>
          <a:stretch>
            <a:fillRect/>
          </a:stretch>
        </p:blipFill>
        <p:spPr bwMode="auto">
          <a:xfrm>
            <a:off x="0" y="381000"/>
            <a:ext cx="95250" cy="95250"/>
          </a:xfrm>
          <a:prstGeom prst="rect">
            <a:avLst/>
          </a:prstGeom>
          <a:noFill/>
        </p:spPr>
      </p:pic>
      <p:pic>
        <p:nvPicPr>
          <p:cNvPr id="196611" name="Picture 3"/>
          <p:cNvPicPr>
            <a:picLocks noChangeAspect="1" noChangeArrowheads="1"/>
          </p:cNvPicPr>
          <p:nvPr/>
        </p:nvPicPr>
        <p:blipFill>
          <a:blip r:embed="rId3" cstate="email"/>
          <a:srcRect/>
          <a:stretch>
            <a:fillRect/>
          </a:stretch>
        </p:blipFill>
        <p:spPr bwMode="auto">
          <a:xfrm>
            <a:off x="2055404" y="1418004"/>
            <a:ext cx="7023282" cy="4962525"/>
          </a:xfrm>
          <a:prstGeom prst="rect">
            <a:avLst/>
          </a:prstGeom>
          <a:noFill/>
          <a:ln w="9525">
            <a:noFill/>
            <a:miter lim="800000"/>
            <a:headEnd/>
            <a:tailEnd/>
          </a:ln>
        </p:spPr>
      </p:pic>
    </p:spTree>
    <p:extLst>
      <p:ext uri="{BB962C8B-B14F-4D97-AF65-F5344CB8AC3E}">
        <p14:creationId xmlns:p14="http://schemas.microsoft.com/office/powerpoint/2010/main" xmlns="" val="3986825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533185" y="501539"/>
            <a:ext cx="11148672" cy="506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9656" tIns="54832" rIns="109656" bIns="54832" anchor="ctr"/>
          <a:lstStyle/>
          <a:p>
            <a:r>
              <a:rPr lang="en-US" altLang="zh-CN" sz="3600" dirty="0" smtClean="0">
                <a:solidFill>
                  <a:schemeClr val="bg1"/>
                </a:solidFill>
              </a:rPr>
              <a:t>X Series Key Dates</a:t>
            </a:r>
            <a:endParaRPr lang="en-US" altLang="zh-CN" sz="3600" dirty="0">
              <a:solidFill>
                <a:schemeClr val="bg1"/>
              </a:solidFill>
            </a:endParaRPr>
          </a:p>
        </p:txBody>
      </p:sp>
      <p:graphicFrame>
        <p:nvGraphicFramePr>
          <p:cNvPr id="4" name="Group 55"/>
          <p:cNvGraphicFramePr>
            <a:graphicFrameLocks noGrp="1"/>
          </p:cNvGraphicFramePr>
          <p:nvPr>
            <p:extLst>
              <p:ext uri="{D42A27DB-BD31-4B8C-83A1-F6EECF244321}">
                <p14:modId xmlns:p14="http://schemas.microsoft.com/office/powerpoint/2010/main" xmlns="" val="612339039"/>
              </p:ext>
            </p:extLst>
          </p:nvPr>
        </p:nvGraphicFramePr>
        <p:xfrm>
          <a:off x="392047" y="1133939"/>
          <a:ext cx="11226746" cy="5693295"/>
        </p:xfrm>
        <a:graphic>
          <a:graphicData uri="http://schemas.openxmlformats.org/drawingml/2006/table">
            <a:tbl>
              <a:tblPr/>
              <a:tblGrid>
                <a:gridCol w="4180939"/>
                <a:gridCol w="3295910"/>
                <a:gridCol w="3749897"/>
              </a:tblGrid>
              <a:tr h="27722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altLang="zh-CN" sz="1200" b="1" i="0" u="none" strike="noStrike" cap="none" normalizeH="0" baseline="0" dirty="0" smtClean="0">
                          <a:ln>
                            <a:noFill/>
                          </a:ln>
                          <a:solidFill>
                            <a:schemeClr val="tx1"/>
                          </a:solidFill>
                          <a:effectLst/>
                          <a:latin typeface="Arial" pitchFamily="34" charset="0"/>
                          <a:ea typeface="宋体" pitchFamily="2" charset="-122"/>
                        </a:rPr>
                        <a:t> Activity</a:t>
                      </a:r>
                    </a:p>
                  </a:txBody>
                  <a:tcPr marL="121861" marR="121861"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altLang="zh-CN" sz="1200" b="1" i="0" u="none" strike="noStrike" cap="none" normalizeH="0" baseline="0" dirty="0" smtClean="0">
                          <a:ln>
                            <a:noFill/>
                          </a:ln>
                          <a:solidFill>
                            <a:schemeClr val="tx1"/>
                          </a:solidFill>
                          <a:effectLst/>
                          <a:latin typeface="Arial" pitchFamily="34" charset="0"/>
                          <a:ea typeface="宋体" pitchFamily="2" charset="-122"/>
                        </a:rPr>
                        <a:t>Target Date</a:t>
                      </a:r>
                    </a:p>
                  </a:txBody>
                  <a:tcPr marL="121861" marR="121861"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altLang="zh-CN" sz="1200" b="1" i="0" u="none" strike="noStrike" cap="none" normalizeH="0" baseline="0" dirty="0" smtClean="0">
                          <a:ln>
                            <a:noFill/>
                          </a:ln>
                          <a:solidFill>
                            <a:schemeClr val="tx1"/>
                          </a:solidFill>
                          <a:effectLst/>
                          <a:latin typeface="Arial" pitchFamily="34" charset="0"/>
                          <a:ea typeface="宋体" pitchFamily="2" charset="-122"/>
                        </a:rPr>
                        <a:t>Status</a:t>
                      </a:r>
                    </a:p>
                  </a:txBody>
                  <a:tcPr marL="121861" marR="121861"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22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Initial Disclosure</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December 15, 2011</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Completed</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1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Ramp Model Call DUE</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February 28, 2012 (Dasher-2/Comet-2)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March 26,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X230/t Complete</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8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SVT Orders DUE</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April 2, 2012 (Dasher-2)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March 26, 2012 (Comet-2)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June 18,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8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SVT Samples delivered to Geos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 2012 (Dasher-2)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April 24, 2012 (Comet-2)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June 4,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8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Early Order Window (Ramp Models)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 2012 (Dasher-2)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15, 2012 (Comet-2)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July 17,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8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SOVP – Wave 0</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16, 2012 (Dasher-2)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22, 2012 (Comet-2)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June 23,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708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Ship Support – Wave 0</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15, 2012 (Dasher-2)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29, 2012 (Comet-2)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Aug 03,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1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Press &amp; Public Announce</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June 5, 2012 (Dasher-2/Comet-2)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May 15,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r>
                        <a:rPr kumimoji="0" lang="en-US" sz="1200" b="0" i="0" u="none" strike="noStrike" cap="none" normalizeH="0" baseline="0" dirty="0" smtClean="0">
                          <a:ln>
                            <a:noFill/>
                          </a:ln>
                          <a:solidFill>
                            <a:schemeClr val="tx1"/>
                          </a:solidFill>
                          <a:effectLst/>
                          <a:latin typeface="Arial" pitchFamily="34" charset="0"/>
                          <a:ea typeface="宋体" pitchFamily="2" charset="-122"/>
                        </a:rPr>
                        <a:t>X230/t announce with Think Classic portfolio; X1 Carbon announce at Lenovo Accelerate </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1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en-US" sz="1200" b="1" i="0" u="none" strike="noStrike" cap="none" normalizeH="0" baseline="0" dirty="0" smtClean="0">
                          <a:ln>
                            <a:noFill/>
                          </a:ln>
                          <a:solidFill>
                            <a:schemeClr val="tx1"/>
                          </a:solidFill>
                          <a:effectLst/>
                          <a:latin typeface="Arial" pitchFamily="34" charset="0"/>
                          <a:ea typeface="宋体" pitchFamily="2" charset="-122"/>
                        </a:rPr>
                        <a:t>Announce / GA </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June 5, 2012 (Dasher-2/Comet-2)</a:t>
                      </a:r>
                    </a:p>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en-US" sz="1200" b="0" i="0" u="none" strike="noStrike" cap="none" normalizeH="0" baseline="0" dirty="0" smtClean="0">
                          <a:ln>
                            <a:noFill/>
                          </a:ln>
                          <a:solidFill>
                            <a:schemeClr val="tx1"/>
                          </a:solidFill>
                          <a:effectLst/>
                          <a:latin typeface="Arial" pitchFamily="34" charset="0"/>
                          <a:ea typeface="宋体" pitchFamily="2" charset="-122"/>
                        </a:rPr>
                        <a:t>Aug 20, 2012 (Genesis)</a:t>
                      </a: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defRPr/>
                      </a:pPr>
                      <a:endParaRPr kumimoji="0" lang="en-US" sz="1200" b="0" i="0" u="none" strike="noStrike" cap="none" normalizeH="0" baseline="0" dirty="0" smtClean="0">
                        <a:ln>
                          <a:noFill/>
                        </a:ln>
                        <a:solidFill>
                          <a:schemeClr val="tx1"/>
                        </a:solidFill>
                        <a:effectLst/>
                        <a:latin typeface="Arial" pitchFamily="34" charset="0"/>
                        <a:ea typeface="宋体" pitchFamily="2" charset="-122"/>
                      </a:endParaRPr>
                    </a:p>
                  </a:txBody>
                  <a:tcPr marL="150494" marR="15049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2852529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ThinkPad X1 Carbon Key Specs Features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501753571"/>
              </p:ext>
            </p:extLst>
          </p:nvPr>
        </p:nvGraphicFramePr>
        <p:xfrm>
          <a:off x="169133" y="1756736"/>
          <a:ext cx="11800824" cy="3120064"/>
        </p:xfrm>
        <a:graphic>
          <a:graphicData uri="http://schemas.openxmlformats.org/drawingml/2006/table">
            <a:tbl>
              <a:tblPr firstRow="1" bandRow="1">
                <a:tableStyleId>{5C22544A-7EE6-4342-B048-85BDC9FD1C3A}</a:tableStyleId>
              </a:tblPr>
              <a:tblGrid>
                <a:gridCol w="3874802"/>
                <a:gridCol w="4296322"/>
                <a:gridCol w="3629700"/>
              </a:tblGrid>
              <a:tr h="468304">
                <a:tc>
                  <a:txBody>
                    <a:bodyPr/>
                    <a:lstStyle/>
                    <a:p>
                      <a:pPr algn="ctr"/>
                      <a:r>
                        <a:rPr lang="en-US" sz="1800" dirty="0" smtClean="0"/>
                        <a:t>Feature</a:t>
                      </a:r>
                      <a:endParaRPr lang="en-US" sz="1800" dirty="0">
                        <a:solidFill>
                          <a:schemeClr val="bg2"/>
                        </a:solidFill>
                      </a:endParaRPr>
                    </a:p>
                  </a:txBody>
                  <a:tcPr marL="92342" marR="92342" anchor="ctr"/>
                </a:tc>
                <a:tc>
                  <a:txBody>
                    <a:bodyPr/>
                    <a:lstStyle/>
                    <a:p>
                      <a:pPr algn="ctr"/>
                      <a:r>
                        <a:rPr lang="en-US" sz="1800" dirty="0" smtClean="0"/>
                        <a:t>Function</a:t>
                      </a:r>
                      <a:endParaRPr lang="en-US" sz="1800" dirty="0">
                        <a:solidFill>
                          <a:schemeClr val="bg2"/>
                        </a:solidFill>
                      </a:endParaRPr>
                    </a:p>
                  </a:txBody>
                  <a:tcPr marL="92342" marR="92342" anchor="ctr"/>
                </a:tc>
                <a:tc>
                  <a:txBody>
                    <a:bodyPr/>
                    <a:lstStyle/>
                    <a:p>
                      <a:pPr algn="ctr"/>
                      <a:r>
                        <a:rPr lang="en-US" sz="1800" dirty="0" smtClean="0"/>
                        <a:t>Benefit</a:t>
                      </a:r>
                      <a:endParaRPr lang="en-US" sz="1800" dirty="0">
                        <a:solidFill>
                          <a:schemeClr val="bg2"/>
                        </a:solidFill>
                      </a:endParaRPr>
                    </a:p>
                  </a:txBody>
                  <a:tcPr marL="92342" marR="92342" anchor="ctr"/>
                </a:tc>
              </a:tr>
              <a:tr h="1647545">
                <a:tc>
                  <a:txBody>
                    <a:bodyPr/>
                    <a:lstStyle/>
                    <a:p>
                      <a:endParaRPr lang="en-US" sz="1200" dirty="0" smtClean="0"/>
                    </a:p>
                    <a:p>
                      <a:pPr marL="228600" indent="-228600">
                        <a:buFont typeface="+mj-lt"/>
                        <a:buAutoNum type="arabicPeriod"/>
                      </a:pPr>
                      <a:r>
                        <a:rPr lang="en-US" sz="1200" dirty="0" smtClean="0"/>
                        <a:t>New Precision Backlit Keyboard</a:t>
                      </a:r>
                    </a:p>
                    <a:p>
                      <a:pPr marL="228600" indent="-228600">
                        <a:buFont typeface="+mj-lt"/>
                        <a:buAutoNum type="arabicPeriod"/>
                      </a:pPr>
                      <a:r>
                        <a:rPr lang="en-US" sz="1200" dirty="0" err="1" smtClean="0"/>
                        <a:t>Rapidcharge</a:t>
                      </a:r>
                      <a:r>
                        <a:rPr lang="en-US" sz="1200" dirty="0" smtClean="0"/>
                        <a:t> Battery with optional 40+ Battery Slice and Sealed Battery Warranty</a:t>
                      </a:r>
                    </a:p>
                    <a:p>
                      <a:pPr marL="228600" indent="-228600">
                        <a:buFont typeface="+mj-lt"/>
                        <a:buAutoNum type="arabicPeriod"/>
                      </a:pPr>
                      <a:r>
                        <a:rPr lang="en-US" sz="1200" dirty="0" smtClean="0"/>
                        <a:t>Dolby® Home Theater® v4</a:t>
                      </a:r>
                    </a:p>
                    <a:p>
                      <a:pPr marL="228600" indent="-228600">
                        <a:buFont typeface="+mj-lt"/>
                        <a:buAutoNum type="arabicPeriod"/>
                      </a:pPr>
                      <a:r>
                        <a:rPr lang="en-US" sz="1200" dirty="0" smtClean="0"/>
                        <a:t>Carbon Fiber Roll Cage with optional Accidental Damage Protection provides legendary ThinkPad reliability backed by a wide variety of warranty upgrades</a:t>
                      </a:r>
                    </a:p>
                    <a:p>
                      <a:pPr marL="228600" indent="-228600">
                        <a:buFont typeface="+mj-lt"/>
                        <a:buAutoNum type="arabicPeriod"/>
                      </a:pPr>
                      <a:r>
                        <a:rPr lang="en-US" sz="1200" dirty="0" err="1" smtClean="0"/>
                        <a:t>Superspeed</a:t>
                      </a:r>
                      <a:r>
                        <a:rPr lang="en-US" sz="1200" dirty="0" smtClean="0"/>
                        <a:t> USB 3.0 with optional ThinkPad</a:t>
                      </a:r>
                      <a:r>
                        <a:rPr lang="en-US" sz="1200" baseline="0" dirty="0" smtClean="0"/>
                        <a:t> </a:t>
                      </a:r>
                      <a:r>
                        <a:rPr lang="en-US" sz="1200" dirty="0" smtClean="0"/>
                        <a:t>USB 3.0 Port Replicator</a:t>
                      </a:r>
                      <a:endParaRPr lang="en-US" sz="1200" dirty="0">
                        <a:solidFill>
                          <a:schemeClr val="bg2"/>
                        </a:solidFill>
                      </a:endParaRPr>
                    </a:p>
                  </a:txBody>
                  <a:tcPr marL="92342" marR="92342"/>
                </a:tc>
                <a:tc>
                  <a:txBody>
                    <a:bodyPr/>
                    <a:lstStyle/>
                    <a:p>
                      <a:pPr marL="0" algn="l" defTabSz="914191" rtl="0" eaLnBrk="1" latinLnBrk="0" hangingPunct="1"/>
                      <a:endParaRPr lang="en-US" sz="1200" kern="1200" dirty="0" smtClean="0"/>
                    </a:p>
                    <a:p>
                      <a:pPr marL="228600" indent="-228600" algn="l" defTabSz="914191" rtl="0" eaLnBrk="1" latinLnBrk="0" hangingPunct="1">
                        <a:buFont typeface="+mj-lt"/>
                        <a:buAutoNum type="arabicPeriod"/>
                      </a:pPr>
                      <a:r>
                        <a:rPr lang="en-US" sz="1200" kern="1200" dirty="0" smtClean="0"/>
                        <a:t>Improved ergonomics, larger keys</a:t>
                      </a:r>
                    </a:p>
                    <a:p>
                      <a:pPr marL="228600" indent="-228600" algn="l" defTabSz="914191" rtl="0" eaLnBrk="1" latinLnBrk="0" hangingPunct="1">
                        <a:buFont typeface="+mj-lt"/>
                        <a:buAutoNum type="arabicPeriod"/>
                      </a:pPr>
                      <a:r>
                        <a:rPr lang="en-US" sz="1200" kern="1200" dirty="0" smtClean="0"/>
                        <a:t>Charge up to 80% in 30 minutes and add an additional 5 hours while protecting battery lifespan </a:t>
                      </a:r>
                    </a:p>
                    <a:p>
                      <a:pPr marL="228600" indent="-228600" algn="l" defTabSz="914191" rtl="0" eaLnBrk="1" latinLnBrk="0" hangingPunct="1">
                        <a:buFont typeface="+mj-lt"/>
                        <a:buAutoNum type="arabicPeriod"/>
                      </a:pPr>
                      <a:r>
                        <a:rPr lang="en-US" sz="1200" kern="1200" dirty="0" smtClean="0"/>
                        <a:t>Full sound, greater clarity &amp; fidelity</a:t>
                      </a:r>
                    </a:p>
                    <a:p>
                      <a:pPr marL="228600" indent="-228600" algn="l" defTabSz="914191" rtl="0" eaLnBrk="1" latinLnBrk="0" hangingPunct="1">
                        <a:buFont typeface="+mj-lt"/>
                        <a:buAutoNum type="arabicPeriod"/>
                      </a:pPr>
                      <a:r>
                        <a:rPr lang="en-US" sz="1200" kern="1200" dirty="0" smtClean="0"/>
                        <a:t>Provide strength and stiffness plus protection from accidents through warranty upgrades to onsite or 4 years plus optional Accidental Damage Protection</a:t>
                      </a:r>
                    </a:p>
                    <a:p>
                      <a:pPr marL="228600" indent="-228600" algn="l" defTabSz="914191" rtl="0" eaLnBrk="1" latinLnBrk="0" hangingPunct="1">
                        <a:buFont typeface="+mj-lt"/>
                        <a:buAutoNum type="arabicPeriod"/>
                      </a:pPr>
                      <a:r>
                        <a:rPr lang="en-US" sz="1200" kern="1200" dirty="0" smtClean="0"/>
                        <a:t>Up to 5Gbps, 10x faster than USB2.0 while optimizing the USB 3.0</a:t>
                      </a:r>
                      <a:endParaRPr lang="en-US" sz="1200" kern="1200" dirty="0" smtClean="0">
                        <a:solidFill>
                          <a:schemeClr val="bg2"/>
                        </a:solidFill>
                        <a:latin typeface="+mn-lt"/>
                        <a:ea typeface="+mn-ea"/>
                        <a:cs typeface="+mn-cs"/>
                      </a:endParaRPr>
                    </a:p>
                  </a:txBody>
                  <a:tcPr marL="92342" marR="92342"/>
                </a:tc>
                <a:tc>
                  <a:txBody>
                    <a:bodyPr/>
                    <a:lstStyle/>
                    <a:p>
                      <a:pPr marL="228600" indent="-228600">
                        <a:buFont typeface="+mj-lt"/>
                        <a:buAutoNum type="arabicPeriod"/>
                      </a:pPr>
                      <a:r>
                        <a:rPr lang="en-US" sz="1200" dirty="0" smtClean="0"/>
                        <a:t>Typing accuracy &amp; comfort</a:t>
                      </a:r>
                    </a:p>
                    <a:p>
                      <a:pPr marL="228600" indent="-228600">
                        <a:buFont typeface="+mj-lt"/>
                        <a:buAutoNum type="arabicPeriod"/>
                      </a:pPr>
                      <a:r>
                        <a:rPr lang="en-US" sz="1200" dirty="0" smtClean="0"/>
                        <a:t>Quick charge when you need a boost and reliable all day computing.</a:t>
                      </a:r>
                      <a:r>
                        <a:rPr lang="en-US" sz="1200" baseline="0" dirty="0" smtClean="0"/>
                        <a:t> H</a:t>
                      </a:r>
                      <a:r>
                        <a:rPr lang="en-US" sz="1200" dirty="0" smtClean="0"/>
                        <a:t>ave confidence that your battery is covered no matter where you are in the world</a:t>
                      </a:r>
                    </a:p>
                    <a:p>
                      <a:pPr marL="228600" indent="-228600">
                        <a:buFont typeface="+mj-lt"/>
                        <a:buAutoNum type="arabicPeriod"/>
                      </a:pPr>
                      <a:r>
                        <a:rPr lang="en-US" sz="1200" dirty="0" smtClean="0"/>
                        <a:t>Better sound performance regardless of how you listen </a:t>
                      </a:r>
                    </a:p>
                    <a:p>
                      <a:pPr marL="228600" indent="-228600">
                        <a:buFont typeface="+mj-lt"/>
                        <a:buAutoNum type="arabicPeriod"/>
                      </a:pPr>
                      <a:r>
                        <a:rPr lang="en-US" sz="1200" dirty="0" smtClean="0"/>
                        <a:t>Robust strength and light weight with protection from most circumstances. Company assets are protected for extended asset lifecycles and on the go travelers</a:t>
                      </a:r>
                    </a:p>
                    <a:p>
                      <a:pPr marL="228600" indent="-228600">
                        <a:buFont typeface="+mj-lt"/>
                        <a:buAutoNum type="arabicPeriod"/>
                      </a:pPr>
                      <a:r>
                        <a:rPr lang="en-US" sz="1200" dirty="0" smtClean="0"/>
                        <a:t>Increased data transfer speeds to external peripherals for ease of traveling to and from the office</a:t>
                      </a:r>
                      <a:endParaRPr lang="en-US" sz="1200" i="0" dirty="0" smtClean="0">
                        <a:solidFill>
                          <a:schemeClr val="bg2"/>
                        </a:solidFill>
                      </a:endParaRPr>
                    </a:p>
                  </a:txBody>
                  <a:tcPr marL="92342" marR="92342"/>
                </a:tc>
              </a:tr>
            </a:tbl>
          </a:graphicData>
        </a:graphic>
      </p:graphicFrame>
      <p:sp>
        <p:nvSpPr>
          <p:cNvPr id="4" name="TextBox 16"/>
          <p:cNvSpPr txBox="1">
            <a:spLocks noChangeArrowheads="1"/>
          </p:cNvSpPr>
          <p:nvPr/>
        </p:nvSpPr>
        <p:spPr bwMode="auto">
          <a:xfrm>
            <a:off x="1554263" y="5094294"/>
            <a:ext cx="4386245" cy="1230313"/>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zh-CN" sz="1400" b="1" dirty="0">
                <a:solidFill>
                  <a:sysClr val="windowText" lastClr="000000"/>
                </a:solidFill>
              </a:rPr>
              <a:t>KEY SPECS  ( Top 5 Key Specs)</a:t>
            </a:r>
          </a:p>
          <a:p>
            <a:pPr eaLnBrk="1" hangingPunct="1">
              <a:buFont typeface="Arial" pitchFamily="34" charset="0"/>
              <a:buChar char="•"/>
            </a:pPr>
            <a:r>
              <a:rPr lang="en-US" sz="1200" dirty="0">
                <a:solidFill>
                  <a:sysClr val="windowText" lastClr="000000"/>
                </a:solidFill>
              </a:rPr>
              <a:t>  Ultrabook Form Factor:  3 lbs, 18mm thin</a:t>
            </a:r>
          </a:p>
          <a:p>
            <a:pPr eaLnBrk="1" hangingPunct="1">
              <a:buFont typeface="Arial" pitchFamily="34" charset="0"/>
              <a:buChar char="•"/>
            </a:pPr>
            <a:r>
              <a:rPr lang="en-US" sz="1200" dirty="0">
                <a:solidFill>
                  <a:sysClr val="windowText" lastClr="000000"/>
                </a:solidFill>
              </a:rPr>
              <a:t>  350 nit IPS wide-viewing panel</a:t>
            </a:r>
          </a:p>
          <a:p>
            <a:pPr eaLnBrk="1" hangingPunct="1">
              <a:buFont typeface="Arial" pitchFamily="34" charset="0"/>
              <a:buChar char="•"/>
            </a:pPr>
            <a:r>
              <a:rPr lang="en-US" sz="1200" dirty="0">
                <a:solidFill>
                  <a:sysClr val="windowText" lastClr="000000"/>
                </a:solidFill>
              </a:rPr>
              <a:t>  2x Super speed USB3.0 ports</a:t>
            </a:r>
          </a:p>
          <a:p>
            <a:pPr eaLnBrk="1" hangingPunct="1">
              <a:buFont typeface="Arial" pitchFamily="34" charset="0"/>
              <a:buChar char="•"/>
            </a:pPr>
            <a:r>
              <a:rPr lang="en-US" sz="1200" dirty="0">
                <a:solidFill>
                  <a:sysClr val="windowText" lastClr="000000"/>
                </a:solidFill>
              </a:rPr>
              <a:t>  3G WWAN support</a:t>
            </a:r>
          </a:p>
          <a:p>
            <a:pPr eaLnBrk="1" hangingPunct="1">
              <a:buFont typeface="Arial" pitchFamily="34" charset="0"/>
              <a:buChar char="•"/>
            </a:pPr>
            <a:r>
              <a:rPr lang="en-US" sz="1200" dirty="0">
                <a:solidFill>
                  <a:sysClr val="windowText" lastClr="000000"/>
                </a:solidFill>
              </a:rPr>
              <a:t>  INTEL 3</a:t>
            </a:r>
            <a:r>
              <a:rPr lang="en-US" sz="1200" baseline="30000" dirty="0">
                <a:solidFill>
                  <a:sysClr val="windowText" lastClr="000000"/>
                </a:solidFill>
              </a:rPr>
              <a:t>rd</a:t>
            </a:r>
            <a:r>
              <a:rPr lang="en-US" sz="1200" dirty="0">
                <a:solidFill>
                  <a:sysClr val="windowText" lastClr="000000"/>
                </a:solidFill>
              </a:rPr>
              <a:t> GEN CPU</a:t>
            </a:r>
          </a:p>
        </p:txBody>
      </p:sp>
      <p:sp>
        <p:nvSpPr>
          <p:cNvPr id="5" name="TextBox 28"/>
          <p:cNvSpPr txBox="1">
            <a:spLocks noChangeArrowheads="1"/>
          </p:cNvSpPr>
          <p:nvPr/>
        </p:nvSpPr>
        <p:spPr bwMode="auto">
          <a:xfrm>
            <a:off x="6325270" y="5105407"/>
            <a:ext cx="4078439" cy="954107"/>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wrap="square">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kumimoji="1" lang="en-US" altLang="zh-CN" sz="1400" b="1" u="sng" dirty="0">
                <a:solidFill>
                  <a:sysClr val="windowText" lastClr="000000"/>
                </a:solidFill>
                <a:ea typeface="PMingLiU" pitchFamily="18" charset="-120"/>
              </a:rPr>
              <a:t>Enhanced Experience </a:t>
            </a:r>
            <a:r>
              <a:rPr kumimoji="1" lang="en-US" altLang="zh-CN" sz="1400" b="1" u="sng" dirty="0" smtClean="0">
                <a:solidFill>
                  <a:sysClr val="windowText" lastClr="000000"/>
                </a:solidFill>
                <a:ea typeface="PMingLiU" pitchFamily="18" charset="-120"/>
              </a:rPr>
              <a:t>3.0</a:t>
            </a:r>
            <a:endParaRPr kumimoji="1" lang="en-US" altLang="zh-CN" sz="1400" u="sng" dirty="0">
              <a:solidFill>
                <a:sysClr val="windowText" lastClr="000000"/>
              </a:solidFill>
              <a:ea typeface="PMingLiU" pitchFamily="18" charset="-120"/>
            </a:endParaRPr>
          </a:p>
          <a:p>
            <a:pPr eaLnBrk="1" hangingPunct="1">
              <a:buFont typeface="Arial" pitchFamily="34" charset="0"/>
              <a:buChar char="•"/>
            </a:pPr>
            <a:r>
              <a:rPr kumimoji="1" lang="en-US" altLang="zh-CN" sz="1200" dirty="0">
                <a:solidFill>
                  <a:sysClr val="windowText" lastClr="000000"/>
                </a:solidFill>
                <a:ea typeface="PMingLiU" pitchFamily="18" charset="-120"/>
              </a:rPr>
              <a:t>  </a:t>
            </a:r>
            <a:r>
              <a:rPr kumimoji="1" lang="en-US" altLang="zh-CN" sz="1200" dirty="0" smtClean="0">
                <a:solidFill>
                  <a:sysClr val="windowText" lastClr="000000"/>
                </a:solidFill>
                <a:ea typeface="PMingLiU" pitchFamily="18" charset="-120"/>
              </a:rPr>
              <a:t>Faster </a:t>
            </a:r>
            <a:r>
              <a:rPr kumimoji="1" lang="en-US" altLang="zh-CN" sz="1200" dirty="0">
                <a:solidFill>
                  <a:sysClr val="windowText" lastClr="000000"/>
                </a:solidFill>
                <a:ea typeface="PMingLiU" pitchFamily="18" charset="-120"/>
              </a:rPr>
              <a:t>start-up &amp; shutdown with RapidBoot technology</a:t>
            </a:r>
          </a:p>
          <a:p>
            <a:pPr marL="6350" lvl="1" eaLnBrk="1" hangingPunct="1">
              <a:buFont typeface="Arial" pitchFamily="34" charset="0"/>
              <a:buChar char="•"/>
            </a:pPr>
            <a:r>
              <a:rPr kumimoji="1" lang="en-US" altLang="zh-CN" sz="1200" dirty="0">
                <a:solidFill>
                  <a:sysClr val="windowText" lastClr="000000"/>
                </a:solidFill>
                <a:ea typeface="PMingLiU" pitchFamily="18" charset="-120"/>
              </a:rPr>
              <a:t>  Robust Security Features</a:t>
            </a:r>
          </a:p>
          <a:p>
            <a:pPr marL="6350" lvl="1" eaLnBrk="1" hangingPunct="1">
              <a:buFont typeface="Arial" pitchFamily="34" charset="0"/>
              <a:buChar char="•"/>
            </a:pPr>
            <a:r>
              <a:rPr kumimoji="1" lang="en-US" altLang="zh-CN" sz="1200" dirty="0">
                <a:solidFill>
                  <a:sysClr val="windowText" lastClr="000000"/>
                </a:solidFill>
                <a:ea typeface="PMingLiU" pitchFamily="18" charset="-120"/>
              </a:rPr>
              <a:t>  Superior Web </a:t>
            </a:r>
            <a:r>
              <a:rPr kumimoji="1" lang="en-US" altLang="zh-CN" sz="1200" dirty="0" smtClean="0">
                <a:solidFill>
                  <a:sysClr val="windowText" lastClr="000000"/>
                </a:solidFill>
                <a:ea typeface="PMingLiU" pitchFamily="18" charset="-120"/>
              </a:rPr>
              <a:t>Conferencing</a:t>
            </a:r>
            <a:endParaRPr kumimoji="1" lang="en-US" altLang="zh-CN" sz="1200" dirty="0">
              <a:solidFill>
                <a:sysClr val="windowText" lastClr="000000"/>
              </a:solidFill>
              <a:ea typeface="PMingLiU" pitchFamily="18" charset="-120"/>
            </a:endParaRPr>
          </a:p>
          <a:p>
            <a:pPr eaLnBrk="1" hangingPunct="1"/>
            <a:endParaRPr kumimoji="1" lang="en-US" altLang="zh-CN" sz="600" dirty="0">
              <a:solidFill>
                <a:sysClr val="windowText" lastClr="000000"/>
              </a:solidFill>
              <a:ea typeface="PMingLiU" pitchFamily="18"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a:xfrm>
            <a:off x="571187" y="454253"/>
            <a:ext cx="11147696" cy="506413"/>
          </a:xfrm>
        </p:spPr>
        <p:txBody>
          <a:bodyPr/>
          <a:lstStyle/>
          <a:p>
            <a:pPr eaLnBrk="1" hangingPunct="1"/>
            <a:r>
              <a:rPr lang="en-US" sz="3600" dirty="0" smtClean="0"/>
              <a:t>ThinkPad X230 &amp; X230t – Key Messages</a:t>
            </a:r>
          </a:p>
        </p:txBody>
      </p:sp>
      <p:pic>
        <p:nvPicPr>
          <p:cNvPr id="5" name="Picture 3" descr="D:\Documents\Lenovo\WW Marketing\Dasher Comet\Photos\x220t&amp;x220.tif"/>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7064375" y="2110770"/>
            <a:ext cx="5124450" cy="370522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Content Placeholder 2"/>
          <p:cNvSpPr txBox="1">
            <a:spLocks/>
          </p:cNvSpPr>
          <p:nvPr/>
        </p:nvSpPr>
        <p:spPr bwMode="gray">
          <a:xfrm>
            <a:off x="504196" y="1369652"/>
            <a:ext cx="6576545" cy="4805636"/>
          </a:xfrm>
          <a:prstGeom prst="rect">
            <a:avLst/>
          </a:prstGeom>
          <a:noFill/>
          <a:ln w="9525">
            <a:noFill/>
            <a:miter lim="800000"/>
            <a:headEnd/>
            <a:tailEnd/>
          </a:ln>
        </p:spPr>
        <p:txBody>
          <a:bodyPr vert="horz" wrap="square" lIns="91409" tIns="45706" rIns="91409" bIns="45706" numCol="1" anchor="t" anchorCtr="0" compatLnSpc="1">
            <a:prstTxWarp prst="textNoShape">
              <a:avLst/>
            </a:prstTxWarp>
          </a:bodyPr>
          <a:lstStyle>
            <a:lvl1pPr marL="234091" indent="-234091"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458924" indent="-220866" algn="l" rtl="0" eaLnBrk="0" fontAlgn="base" hangingPunct="0">
              <a:spcBef>
                <a:spcPct val="20000"/>
              </a:spcBef>
              <a:spcAft>
                <a:spcPct val="0"/>
              </a:spcAft>
              <a:buClr>
                <a:schemeClr val="accent1"/>
              </a:buClr>
              <a:buChar char="–"/>
              <a:defRPr sz="1700">
                <a:solidFill>
                  <a:schemeClr val="tx1"/>
                </a:solidFill>
                <a:latin typeface="+mn-lt"/>
              </a:defRPr>
            </a:lvl2pPr>
            <a:lvl3pPr marL="677144" indent="-215575" algn="l" rtl="0" eaLnBrk="0" fontAlgn="base" hangingPunct="0">
              <a:spcBef>
                <a:spcPct val="20000"/>
              </a:spcBef>
              <a:spcAft>
                <a:spcPct val="0"/>
              </a:spcAft>
              <a:buClr>
                <a:schemeClr val="accent1"/>
              </a:buClr>
              <a:buChar char="•"/>
              <a:defRPr sz="1700">
                <a:solidFill>
                  <a:schemeClr val="tx1"/>
                </a:solidFill>
                <a:latin typeface="+mn-lt"/>
              </a:defRPr>
            </a:lvl3pPr>
            <a:lvl4pPr marL="912557" indent="-231446" algn="l" rtl="0" eaLnBrk="0" fontAlgn="base" hangingPunct="0">
              <a:spcBef>
                <a:spcPct val="20000"/>
              </a:spcBef>
              <a:spcAft>
                <a:spcPct val="0"/>
              </a:spcAft>
              <a:buClr>
                <a:schemeClr val="accent1"/>
              </a:buClr>
              <a:buChar char="–"/>
              <a:defRPr sz="1600">
                <a:solidFill>
                  <a:schemeClr val="tx1"/>
                </a:solidFill>
                <a:latin typeface="+mn-lt"/>
              </a:defRPr>
            </a:lvl4pPr>
            <a:lvl5pPr marL="1144003" indent="-228801" algn="l" rtl="0" eaLnBrk="0" fontAlgn="base" hangingPunct="0">
              <a:spcBef>
                <a:spcPct val="20000"/>
              </a:spcBef>
              <a:spcAft>
                <a:spcPct val="0"/>
              </a:spcAft>
              <a:buClr>
                <a:schemeClr val="accent1"/>
              </a:buClr>
              <a:buChar char="•"/>
              <a:defRPr sz="1600">
                <a:solidFill>
                  <a:schemeClr val="tx1"/>
                </a:solidFill>
                <a:latin typeface="+mn-lt"/>
              </a:defRPr>
            </a:lvl5pPr>
            <a:lvl6pPr marL="1602851" indent="-230112" algn="l" rtl="0" fontAlgn="base">
              <a:spcBef>
                <a:spcPct val="20000"/>
              </a:spcBef>
              <a:spcAft>
                <a:spcPct val="0"/>
              </a:spcAft>
              <a:buClr>
                <a:srgbClr val="FF7C23"/>
              </a:buClr>
              <a:buChar char="•"/>
              <a:defRPr sz="1400">
                <a:solidFill>
                  <a:schemeClr val="tx1"/>
                </a:solidFill>
                <a:latin typeface="+mn-lt"/>
              </a:defRPr>
            </a:lvl6pPr>
            <a:lvl7pPr marL="2059902" indent="-230112" algn="l" rtl="0" fontAlgn="base">
              <a:spcBef>
                <a:spcPct val="20000"/>
              </a:spcBef>
              <a:spcAft>
                <a:spcPct val="0"/>
              </a:spcAft>
              <a:buClr>
                <a:srgbClr val="FF7C23"/>
              </a:buClr>
              <a:buChar char="•"/>
              <a:defRPr sz="1400">
                <a:solidFill>
                  <a:schemeClr val="tx1"/>
                </a:solidFill>
                <a:latin typeface="+mn-lt"/>
              </a:defRPr>
            </a:lvl7pPr>
            <a:lvl8pPr marL="2516953" indent="-230112" algn="l" rtl="0" fontAlgn="base">
              <a:spcBef>
                <a:spcPct val="20000"/>
              </a:spcBef>
              <a:spcAft>
                <a:spcPct val="0"/>
              </a:spcAft>
              <a:buClr>
                <a:srgbClr val="FF7C23"/>
              </a:buClr>
              <a:buChar char="•"/>
              <a:defRPr sz="1400">
                <a:solidFill>
                  <a:schemeClr val="tx1"/>
                </a:solidFill>
                <a:latin typeface="+mn-lt"/>
              </a:defRPr>
            </a:lvl8pPr>
            <a:lvl9pPr marL="2974004" indent="-230112" algn="l" rtl="0" fontAlgn="base">
              <a:spcBef>
                <a:spcPct val="20000"/>
              </a:spcBef>
              <a:spcAft>
                <a:spcPct val="0"/>
              </a:spcAft>
              <a:buClr>
                <a:srgbClr val="FF7C23"/>
              </a:buClr>
              <a:buChar char="•"/>
              <a:defRPr sz="1400">
                <a:solidFill>
                  <a:schemeClr val="tx1"/>
                </a:solidFill>
                <a:latin typeface="+mn-lt"/>
              </a:defRPr>
            </a:lvl9pPr>
          </a:lstStyle>
          <a:p>
            <a:pPr marL="0" indent="0" eaLnBrk="1" hangingPunct="1">
              <a:buClr>
                <a:srgbClr val="EC2225"/>
              </a:buClr>
              <a:buFontTx/>
              <a:buNone/>
              <a:defRPr/>
            </a:pPr>
            <a:r>
              <a:rPr lang="en-US" sz="2000" b="1" dirty="0" smtClean="0">
                <a:solidFill>
                  <a:srgbClr val="000000"/>
                </a:solidFill>
              </a:rPr>
              <a:t>Succeed with Style and Substance</a:t>
            </a:r>
          </a:p>
          <a:p>
            <a:pPr marL="0" indent="0" eaLnBrk="1" hangingPunct="1">
              <a:buClr>
                <a:srgbClr val="EC2225"/>
              </a:buClr>
              <a:buFont typeface="Wingdings" pitchFamily="2" charset="2"/>
              <a:buChar char="§"/>
              <a:defRPr/>
            </a:pPr>
            <a:r>
              <a:rPr lang="en-US" sz="1600" dirty="0" smtClean="0">
                <a:solidFill>
                  <a:srgbClr val="FF0000"/>
                </a:solidFill>
              </a:rPr>
              <a:t>New Precision Backlit Keyboard has improved ergonomic design for typing comfort and accuracy anytime, anywhere</a:t>
            </a:r>
          </a:p>
          <a:p>
            <a:pPr marL="0" indent="0" eaLnBrk="1" hangingPunct="1">
              <a:buClr>
                <a:srgbClr val="EC2225"/>
              </a:buClr>
              <a:buFont typeface="Wingdings" pitchFamily="2" charset="2"/>
              <a:buChar char="§"/>
              <a:defRPr/>
            </a:pPr>
            <a:r>
              <a:rPr lang="en-US" sz="1600" dirty="0" smtClean="0">
                <a:solidFill>
                  <a:srgbClr val="FF0000"/>
                </a:solidFill>
              </a:rPr>
              <a:t>Multiple ports and video out give users robust connectivity in a compact frame</a:t>
            </a:r>
          </a:p>
          <a:p>
            <a:pPr marL="0" indent="0" eaLnBrk="1" hangingPunct="1">
              <a:buClr>
                <a:srgbClr val="EC2225"/>
              </a:buClr>
              <a:buNone/>
              <a:defRPr/>
            </a:pPr>
            <a:endParaRPr lang="en-US" sz="1400" b="1" dirty="0" smtClean="0">
              <a:solidFill>
                <a:srgbClr val="000000"/>
              </a:solidFill>
            </a:endParaRPr>
          </a:p>
          <a:p>
            <a:pPr marL="0" indent="0" eaLnBrk="1" hangingPunct="1">
              <a:buClr>
                <a:srgbClr val="EC2225"/>
              </a:buClr>
              <a:buNone/>
              <a:defRPr/>
            </a:pPr>
            <a:r>
              <a:rPr lang="en-US" sz="2000" b="1" dirty="0" smtClean="0">
                <a:solidFill>
                  <a:srgbClr val="000000"/>
                </a:solidFill>
              </a:rPr>
              <a:t>Anytime, Anywhere</a:t>
            </a:r>
          </a:p>
          <a:p>
            <a:pPr marL="0" indent="0" eaLnBrk="1" hangingPunct="1">
              <a:buClr>
                <a:srgbClr val="EC2225"/>
              </a:buClr>
              <a:buFont typeface="Wingdings" pitchFamily="2" charset="2"/>
              <a:buChar char="§"/>
              <a:defRPr/>
            </a:pPr>
            <a:r>
              <a:rPr lang="en-US" sz="1600" dirty="0" smtClean="0">
                <a:solidFill>
                  <a:srgbClr val="FF0000"/>
                </a:solidFill>
              </a:rPr>
              <a:t>Up to 24 hours of battery life in a lightweight form factor </a:t>
            </a:r>
          </a:p>
          <a:p>
            <a:pPr marL="0" indent="0" eaLnBrk="1" hangingPunct="1">
              <a:buClr>
                <a:srgbClr val="EC2225"/>
              </a:buClr>
              <a:buFont typeface="Wingdings" pitchFamily="2" charset="2"/>
              <a:buChar char="§"/>
              <a:defRPr/>
            </a:pPr>
            <a:r>
              <a:rPr lang="en-US" sz="1600" dirty="0" smtClean="0">
                <a:solidFill>
                  <a:srgbClr val="FF0000"/>
                </a:solidFill>
              </a:rPr>
              <a:t>2012 Performance </a:t>
            </a:r>
            <a:r>
              <a:rPr lang="en-US" sz="1600" dirty="0" err="1" smtClean="0">
                <a:solidFill>
                  <a:srgbClr val="FF0000"/>
                </a:solidFill>
              </a:rPr>
              <a:t>impovements</a:t>
            </a:r>
            <a:r>
              <a:rPr lang="en-US" sz="1600" dirty="0" smtClean="0">
                <a:solidFill>
                  <a:srgbClr val="FF0000"/>
                </a:solidFill>
              </a:rPr>
              <a:t> allow you to perform tasks faster</a:t>
            </a:r>
          </a:p>
          <a:p>
            <a:pPr marL="0" indent="0" eaLnBrk="1" hangingPunct="1">
              <a:buClr>
                <a:srgbClr val="EC2225"/>
              </a:buClr>
              <a:buFontTx/>
              <a:buNone/>
              <a:defRPr/>
            </a:pPr>
            <a:endParaRPr lang="en-US" sz="1400" b="1" dirty="0" smtClean="0"/>
          </a:p>
          <a:p>
            <a:pPr marL="0" indent="0" eaLnBrk="1" hangingPunct="1">
              <a:buClr>
                <a:srgbClr val="EC2225"/>
              </a:buClr>
              <a:buFontTx/>
              <a:buNone/>
              <a:defRPr/>
            </a:pPr>
            <a:r>
              <a:rPr lang="en-US" sz="2000" b="1" dirty="0" smtClean="0"/>
              <a:t>Innovate with Purpose</a:t>
            </a:r>
          </a:p>
          <a:p>
            <a:pPr marL="0" indent="0" eaLnBrk="1" hangingPunct="1">
              <a:buClr>
                <a:srgbClr val="EC2225"/>
              </a:buClr>
              <a:buFont typeface="Wingdings" pitchFamily="2" charset="2"/>
              <a:buChar char="§"/>
              <a:defRPr/>
            </a:pPr>
            <a:r>
              <a:rPr lang="en-US" sz="1600" dirty="0" smtClean="0">
                <a:solidFill>
                  <a:srgbClr val="FF0000"/>
                </a:solidFill>
              </a:rPr>
              <a:t>HD Microphone, HD Camera, HD Displays &amp; HD Sound delivers the ultimate communications experience</a:t>
            </a:r>
          </a:p>
          <a:p>
            <a:pPr marL="0" indent="0" eaLnBrk="1" hangingPunct="1">
              <a:buClr>
                <a:srgbClr val="EC2225"/>
              </a:buClr>
              <a:buFont typeface="Wingdings" pitchFamily="2" charset="2"/>
              <a:buChar char="§"/>
              <a:defRPr/>
            </a:pPr>
            <a:r>
              <a:rPr lang="en-US" sz="1600" dirty="0" smtClean="0">
                <a:solidFill>
                  <a:srgbClr val="FF0000"/>
                </a:solidFill>
              </a:rPr>
              <a:t>Available Accidental Damage Protection for the mobile professional</a:t>
            </a:r>
          </a:p>
          <a:p>
            <a:pPr marL="0" indent="0" eaLnBrk="1" hangingPunct="1">
              <a:buClr>
                <a:srgbClr val="EC2225"/>
              </a:buClr>
              <a:buFont typeface="Wingdings" pitchFamily="2" charset="2"/>
              <a:buChar char="§"/>
              <a:defRPr/>
            </a:pPr>
            <a:r>
              <a:rPr lang="en-US" sz="1600" dirty="0" smtClean="0">
                <a:solidFill>
                  <a:srgbClr val="FF0000"/>
                </a:solidFill>
              </a:rPr>
              <a:t>Enterprise level Lenovo Transition Services automate time consuming deployment tasks</a:t>
            </a:r>
            <a:endParaRPr lang="en-US" sz="1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ThinkPad X230 Key Specs Features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674834560"/>
              </p:ext>
            </p:extLst>
          </p:nvPr>
        </p:nvGraphicFramePr>
        <p:xfrm>
          <a:off x="323040" y="1447800"/>
          <a:ext cx="11557981" cy="2895600"/>
        </p:xfrm>
        <a:graphic>
          <a:graphicData uri="http://schemas.openxmlformats.org/drawingml/2006/table">
            <a:tbl>
              <a:tblPr firstRow="1" bandRow="1">
                <a:tableStyleId>{5C22544A-7EE6-4342-B048-85BDC9FD1C3A}</a:tableStyleId>
              </a:tblPr>
              <a:tblGrid>
                <a:gridCol w="3847584"/>
                <a:gridCol w="4155390"/>
                <a:gridCol w="3555007"/>
              </a:tblGrid>
              <a:tr h="423704">
                <a:tc>
                  <a:txBody>
                    <a:bodyPr/>
                    <a:lstStyle/>
                    <a:p>
                      <a:pPr algn="ctr"/>
                      <a:r>
                        <a:rPr lang="en-US" sz="2000" dirty="0" smtClean="0"/>
                        <a:t>Feature</a:t>
                      </a:r>
                      <a:endParaRPr lang="en-US" sz="2000" dirty="0">
                        <a:solidFill>
                          <a:schemeClr val="bg2"/>
                        </a:solidFill>
                      </a:endParaRPr>
                    </a:p>
                  </a:txBody>
                  <a:tcPr marL="92342" marR="92342" anchor="ctr"/>
                </a:tc>
                <a:tc>
                  <a:txBody>
                    <a:bodyPr/>
                    <a:lstStyle/>
                    <a:p>
                      <a:pPr algn="ctr"/>
                      <a:r>
                        <a:rPr lang="en-US" sz="2000" dirty="0" smtClean="0"/>
                        <a:t>Function</a:t>
                      </a:r>
                      <a:endParaRPr lang="en-US" sz="2000" dirty="0">
                        <a:solidFill>
                          <a:schemeClr val="bg2"/>
                        </a:solidFill>
                      </a:endParaRPr>
                    </a:p>
                  </a:txBody>
                  <a:tcPr marL="92342" marR="92342" anchor="ctr"/>
                </a:tc>
                <a:tc>
                  <a:txBody>
                    <a:bodyPr/>
                    <a:lstStyle/>
                    <a:p>
                      <a:pPr algn="ctr"/>
                      <a:r>
                        <a:rPr lang="en-US" sz="2000" dirty="0" smtClean="0"/>
                        <a:t>Benefit</a:t>
                      </a:r>
                      <a:endParaRPr lang="en-US" sz="2000" dirty="0">
                        <a:solidFill>
                          <a:schemeClr val="bg2"/>
                        </a:solidFill>
                      </a:endParaRPr>
                    </a:p>
                  </a:txBody>
                  <a:tcPr marL="92342" marR="92342" anchor="ctr"/>
                </a:tc>
              </a:tr>
              <a:tr h="2471896">
                <a:tc>
                  <a:txBody>
                    <a:bodyPr/>
                    <a:lstStyle/>
                    <a:p>
                      <a:pPr marL="228600" indent="-228600">
                        <a:buFont typeface="+mj-lt"/>
                        <a:buAutoNum type="arabicPeriod"/>
                      </a:pPr>
                      <a:r>
                        <a:rPr lang="en-US" sz="1200" dirty="0" smtClean="0"/>
                        <a:t>New Precision Backlit Keyboard</a:t>
                      </a:r>
                    </a:p>
                    <a:p>
                      <a:pPr marL="228600" indent="-228600">
                        <a:buFont typeface="+mj-lt"/>
                        <a:buAutoNum type="arabicPeriod"/>
                      </a:pPr>
                      <a:r>
                        <a:rPr lang="en-US" sz="1200" dirty="0" smtClean="0"/>
                        <a:t>All day battery life with optional ThinkPad 19+ slice battery backed by optional battery warranties</a:t>
                      </a:r>
                    </a:p>
                    <a:p>
                      <a:pPr marL="228600" indent="-228600">
                        <a:buFont typeface="+mj-lt"/>
                        <a:buAutoNum type="arabicPeriod"/>
                      </a:pPr>
                      <a:r>
                        <a:rPr lang="en-US" sz="1200" dirty="0" smtClean="0"/>
                        <a:t>Dolby® Advanced Audio® v2</a:t>
                      </a:r>
                    </a:p>
                    <a:p>
                      <a:pPr marL="228600" indent="-228600">
                        <a:buFont typeface="+mj-lt"/>
                        <a:buAutoNum type="arabicPeriod"/>
                      </a:pPr>
                      <a:r>
                        <a:rPr lang="en-US" sz="1200" dirty="0" smtClean="0"/>
                        <a:t>&gt;30 day standby time</a:t>
                      </a:r>
                    </a:p>
                    <a:p>
                      <a:pPr marL="228600" indent="-228600">
                        <a:buFont typeface="+mj-lt"/>
                        <a:buAutoNum type="arabicPeriod"/>
                      </a:pPr>
                      <a:r>
                        <a:rPr lang="en-US" sz="1200" dirty="0" err="1" smtClean="0"/>
                        <a:t>Superspeed</a:t>
                      </a:r>
                      <a:r>
                        <a:rPr lang="en-US" sz="1200" dirty="0" smtClean="0"/>
                        <a:t> USB 3.0 with </a:t>
                      </a:r>
                      <a:r>
                        <a:rPr lang="en-US" sz="1200" dirty="0" err="1" smtClean="0"/>
                        <a:t>with</a:t>
                      </a:r>
                      <a:r>
                        <a:rPr lang="en-US" sz="1200" dirty="0" smtClean="0"/>
                        <a:t> optional USB 3.0 Secure Hard Drive </a:t>
                      </a:r>
                    </a:p>
                    <a:p>
                      <a:pPr marL="228600" indent="-228600">
                        <a:buFont typeface="+mj-lt"/>
                        <a:buAutoNum type="arabicPeriod"/>
                      </a:pPr>
                      <a:r>
                        <a:rPr lang="en-US" sz="1200" dirty="0" smtClean="0"/>
                        <a:t>Legendary ThinkPad reliability backed by a wide variety of warranty upgrades and damage protection</a:t>
                      </a:r>
                      <a:endParaRPr lang="en-US" sz="1200" dirty="0">
                        <a:solidFill>
                          <a:schemeClr val="bg2"/>
                        </a:solidFill>
                      </a:endParaRPr>
                    </a:p>
                  </a:txBody>
                  <a:tcPr marL="92342" marR="92342"/>
                </a:tc>
                <a:tc>
                  <a:txBody>
                    <a:bodyPr/>
                    <a:lstStyle/>
                    <a:p>
                      <a:pPr marL="342900" indent="-342900" algn="l" defTabSz="914191" rtl="0" eaLnBrk="1" latinLnBrk="0" hangingPunct="1">
                        <a:buFont typeface="+mj-lt"/>
                        <a:buAutoNum type="arabicPeriod"/>
                      </a:pPr>
                      <a:r>
                        <a:rPr lang="en-US" sz="1200" kern="1200" dirty="0" smtClean="0"/>
                        <a:t>Improved ergonomics, larger keys</a:t>
                      </a:r>
                    </a:p>
                    <a:p>
                      <a:pPr marL="342900" indent="-342900" algn="l" defTabSz="914191" rtl="0" eaLnBrk="1" latinLnBrk="0" hangingPunct="1">
                        <a:buFont typeface="+mj-lt"/>
                        <a:buAutoNum type="arabicPeriod"/>
                      </a:pPr>
                      <a:r>
                        <a:rPr lang="en-US" sz="1200" kern="1200" dirty="0" smtClean="0"/>
                        <a:t>Up to 24 hours of battery life with hassle-free charging on the go and battery warranties that match system warranties</a:t>
                      </a:r>
                    </a:p>
                    <a:p>
                      <a:pPr marL="342900" indent="-342900" algn="l" defTabSz="914191" rtl="0" eaLnBrk="1" latinLnBrk="0" hangingPunct="1">
                        <a:buFont typeface="+mj-lt"/>
                        <a:buAutoNum type="arabicPeriod"/>
                      </a:pPr>
                      <a:r>
                        <a:rPr lang="en-US" sz="1200" kern="1200" dirty="0" smtClean="0"/>
                        <a:t>Full sound, greater clarity &amp; fidelity</a:t>
                      </a:r>
                    </a:p>
                    <a:p>
                      <a:pPr marL="342900" indent="-342900" algn="l" defTabSz="914191" rtl="0" eaLnBrk="1" latinLnBrk="0" hangingPunct="1">
                        <a:buFont typeface="+mj-lt"/>
                        <a:buAutoNum type="arabicPeriod"/>
                      </a:pPr>
                      <a:r>
                        <a:rPr lang="en-US" sz="1200" kern="1200" dirty="0" smtClean="0"/>
                        <a:t>Lenovo Power Reserve controls power usage </a:t>
                      </a:r>
                    </a:p>
                    <a:p>
                      <a:pPr marL="342900" indent="-342900" algn="l" defTabSz="914191" rtl="0" eaLnBrk="1" latinLnBrk="0" hangingPunct="1">
                        <a:buFont typeface="+mj-lt"/>
                        <a:buAutoNum type="arabicPeriod"/>
                      </a:pPr>
                      <a:r>
                        <a:rPr lang="en-US" sz="1200" kern="1200" dirty="0" smtClean="0"/>
                        <a:t>Up to 5Gbps, 10x faster than USB 2.0 and added security to optimize the USB 3.0 </a:t>
                      </a:r>
                    </a:p>
                    <a:p>
                      <a:pPr marL="342900" indent="-342900" algn="l" defTabSz="914191" rtl="0" eaLnBrk="1" latinLnBrk="0" hangingPunct="1">
                        <a:buFont typeface="+mj-lt"/>
                        <a:buAutoNum type="arabicPeriod"/>
                      </a:pPr>
                      <a:r>
                        <a:rPr lang="en-US" sz="1200" kern="1200" dirty="0" smtClean="0"/>
                        <a:t>Warranty upgrades to onsite or 4 years plus optional Accidental Damage Protection provide enterprise grade protection</a:t>
                      </a:r>
                      <a:endParaRPr lang="en-US" sz="1200" kern="1200" dirty="0" smtClean="0">
                        <a:solidFill>
                          <a:schemeClr val="bg2"/>
                        </a:solidFill>
                        <a:latin typeface="+mn-lt"/>
                        <a:ea typeface="+mn-ea"/>
                        <a:cs typeface="+mn-cs"/>
                      </a:endParaRPr>
                    </a:p>
                  </a:txBody>
                  <a:tcPr marL="92342" marR="92342"/>
                </a:tc>
                <a:tc>
                  <a:txBody>
                    <a:bodyPr/>
                    <a:lstStyle/>
                    <a:p>
                      <a:pPr marL="342900" indent="-342900">
                        <a:buFont typeface="+mj-lt"/>
                        <a:buAutoNum type="arabicPeriod"/>
                      </a:pPr>
                      <a:r>
                        <a:rPr lang="en-US" sz="1200" dirty="0" smtClean="0"/>
                        <a:t>Typing accuracy &amp; comfort</a:t>
                      </a:r>
                    </a:p>
                    <a:p>
                      <a:pPr marL="342900" indent="-342900">
                        <a:buFont typeface="+mj-lt"/>
                        <a:buAutoNum type="arabicPeriod"/>
                      </a:pPr>
                      <a:r>
                        <a:rPr lang="en-US" sz="1200" dirty="0" smtClean="0"/>
                        <a:t>All day computing experience and have confidence that your battery is covered no matter where you are in the world</a:t>
                      </a:r>
                    </a:p>
                    <a:p>
                      <a:pPr marL="342900" indent="-342900">
                        <a:buFont typeface="+mj-lt"/>
                        <a:buAutoNum type="arabicPeriod"/>
                      </a:pPr>
                      <a:r>
                        <a:rPr lang="en-US" sz="1200" dirty="0" smtClean="0"/>
                        <a:t>Better sound performance</a:t>
                      </a:r>
                    </a:p>
                    <a:p>
                      <a:pPr marL="342900" indent="-342900">
                        <a:buFont typeface="+mj-lt"/>
                        <a:buAutoNum type="arabicPeriod"/>
                      </a:pPr>
                      <a:r>
                        <a:rPr lang="en-US" sz="1200" dirty="0" smtClean="0"/>
                        <a:t>Extends standby battery life</a:t>
                      </a:r>
                    </a:p>
                    <a:p>
                      <a:pPr marL="342900" indent="-342900">
                        <a:buFont typeface="+mj-lt"/>
                        <a:buAutoNum type="arabicPeriod"/>
                      </a:pPr>
                      <a:r>
                        <a:rPr lang="en-US" sz="1200" dirty="0" smtClean="0"/>
                        <a:t>Increased data transfer speeds to external peripherals for speedy backup of sensitive information </a:t>
                      </a:r>
                    </a:p>
                    <a:p>
                      <a:pPr marL="342900" indent="-342900">
                        <a:buFont typeface="+mj-lt"/>
                        <a:buAutoNum type="arabicPeriod"/>
                      </a:pPr>
                      <a:r>
                        <a:rPr lang="en-US" sz="1200" dirty="0" smtClean="0"/>
                        <a:t>Company assets are protected for extended asset lifecycles and on the go travelers</a:t>
                      </a:r>
                      <a:endParaRPr lang="en-US" sz="1200" dirty="0" smtClean="0">
                        <a:solidFill>
                          <a:schemeClr val="bg2"/>
                        </a:solidFill>
                      </a:endParaRPr>
                    </a:p>
                  </a:txBody>
                  <a:tcPr marL="92342" marR="92342"/>
                </a:tc>
              </a:tr>
            </a:tbl>
          </a:graphicData>
        </a:graphic>
      </p:graphicFrame>
      <p:sp>
        <p:nvSpPr>
          <p:cNvPr id="4" name="TextBox 16"/>
          <p:cNvSpPr txBox="1">
            <a:spLocks noChangeArrowheads="1"/>
          </p:cNvSpPr>
          <p:nvPr/>
        </p:nvSpPr>
        <p:spPr bwMode="auto">
          <a:xfrm>
            <a:off x="1400363" y="4648201"/>
            <a:ext cx="4155390" cy="1231106"/>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zh-CN" sz="1400" b="1" dirty="0">
                <a:solidFill>
                  <a:sysClr val="windowText" lastClr="000000"/>
                </a:solidFill>
              </a:rPr>
              <a:t>KEY SPECS  ( Top 5 Key Specs)</a:t>
            </a:r>
          </a:p>
          <a:p>
            <a:pPr eaLnBrk="1" hangingPunct="1">
              <a:buFont typeface="Arial" pitchFamily="34" charset="0"/>
              <a:buChar char="•"/>
            </a:pPr>
            <a:r>
              <a:rPr lang="en-US" sz="1200" dirty="0" smtClean="0">
                <a:solidFill>
                  <a:sysClr val="windowText" lastClr="000000"/>
                </a:solidFill>
              </a:rPr>
              <a:t>  </a:t>
            </a:r>
            <a:r>
              <a:rPr lang="en-US" sz="1200" dirty="0">
                <a:solidFill>
                  <a:sysClr val="windowText" lastClr="000000"/>
                </a:solidFill>
              </a:rPr>
              <a:t>Lightweight:  2.96 lbs </a:t>
            </a:r>
          </a:p>
          <a:p>
            <a:pPr eaLnBrk="1" hangingPunct="1">
              <a:buFont typeface="Arial" pitchFamily="34" charset="0"/>
              <a:buChar char="•"/>
            </a:pPr>
            <a:r>
              <a:rPr lang="en-US" sz="1200" dirty="0">
                <a:solidFill>
                  <a:sysClr val="windowText" lastClr="000000"/>
                </a:solidFill>
              </a:rPr>
              <a:t>  300 nit IPS wide-viewing panel</a:t>
            </a:r>
          </a:p>
          <a:p>
            <a:pPr eaLnBrk="1" hangingPunct="1">
              <a:buFont typeface="Arial" pitchFamily="34" charset="0"/>
              <a:buChar char="•"/>
            </a:pPr>
            <a:r>
              <a:rPr lang="en-US" sz="1200" dirty="0">
                <a:solidFill>
                  <a:sysClr val="windowText" lastClr="000000"/>
                </a:solidFill>
              </a:rPr>
              <a:t>  2x Super speed USB3.0 ports</a:t>
            </a:r>
          </a:p>
          <a:p>
            <a:pPr eaLnBrk="1" hangingPunct="1">
              <a:buFont typeface="Arial" pitchFamily="34" charset="0"/>
              <a:buChar char="•"/>
            </a:pPr>
            <a:r>
              <a:rPr lang="en-US" sz="1200" dirty="0">
                <a:solidFill>
                  <a:sysClr val="windowText" lastClr="000000"/>
                </a:solidFill>
              </a:rPr>
              <a:t>  4G LTE WWAN</a:t>
            </a:r>
          </a:p>
          <a:p>
            <a:pPr eaLnBrk="1" hangingPunct="1">
              <a:buFont typeface="Arial" pitchFamily="34" charset="0"/>
              <a:buChar char="•"/>
            </a:pPr>
            <a:r>
              <a:rPr lang="en-US" sz="1200" dirty="0">
                <a:solidFill>
                  <a:sysClr val="windowText" lastClr="000000"/>
                </a:solidFill>
              </a:rPr>
              <a:t>  INTEL 3</a:t>
            </a:r>
            <a:r>
              <a:rPr lang="en-US" sz="1200" baseline="30000" dirty="0">
                <a:solidFill>
                  <a:sysClr val="windowText" lastClr="000000"/>
                </a:solidFill>
              </a:rPr>
              <a:t>rd</a:t>
            </a:r>
            <a:r>
              <a:rPr lang="en-US" sz="1200" dirty="0">
                <a:solidFill>
                  <a:sysClr val="windowText" lastClr="000000"/>
                </a:solidFill>
              </a:rPr>
              <a:t> GEN CPU</a:t>
            </a:r>
          </a:p>
        </p:txBody>
      </p:sp>
      <p:sp>
        <p:nvSpPr>
          <p:cNvPr id="5" name="TextBox 28"/>
          <p:cNvSpPr txBox="1">
            <a:spLocks noChangeArrowheads="1"/>
          </p:cNvSpPr>
          <p:nvPr/>
        </p:nvSpPr>
        <p:spPr bwMode="auto">
          <a:xfrm>
            <a:off x="6017464" y="4648206"/>
            <a:ext cx="4080041" cy="954107"/>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kumimoji="1" lang="en-US" altLang="zh-CN" sz="1400" b="1" u="sng" dirty="0">
                <a:solidFill>
                  <a:sysClr val="windowText" lastClr="000000"/>
                </a:solidFill>
                <a:ea typeface="PMingLiU" pitchFamily="18" charset="-120"/>
              </a:rPr>
              <a:t>Enhanced Experience 3.0</a:t>
            </a:r>
          </a:p>
          <a:p>
            <a:pPr marL="6350" eaLnBrk="1" hangingPunct="1">
              <a:buFont typeface="Arial" pitchFamily="34" charset="0"/>
              <a:buChar char="•"/>
            </a:pPr>
            <a:r>
              <a:rPr kumimoji="1" lang="en-US" altLang="zh-CN" sz="1200" dirty="0" smtClean="0">
                <a:solidFill>
                  <a:sysClr val="windowText" lastClr="000000"/>
                </a:solidFill>
                <a:ea typeface="PMingLiU" pitchFamily="18" charset="-120"/>
              </a:rPr>
              <a:t>  </a:t>
            </a:r>
            <a:r>
              <a:rPr kumimoji="1" lang="en-US" altLang="zh-CN" sz="1200" dirty="0">
                <a:solidFill>
                  <a:sysClr val="windowText" lastClr="000000"/>
                </a:solidFill>
                <a:ea typeface="PMingLiU" pitchFamily="18" charset="-120"/>
              </a:rPr>
              <a:t>Faster start-up &amp; shutdown with RapidBoot technology</a:t>
            </a:r>
          </a:p>
          <a:p>
            <a:pPr marL="6350" lvl="1" eaLnBrk="1" hangingPunct="1">
              <a:buFont typeface="Arial" pitchFamily="34" charset="0"/>
              <a:buChar char="•"/>
            </a:pPr>
            <a:r>
              <a:rPr kumimoji="1" lang="en-US" altLang="zh-CN" sz="1200" dirty="0">
                <a:solidFill>
                  <a:sysClr val="windowText" lastClr="000000"/>
                </a:solidFill>
                <a:ea typeface="PMingLiU" pitchFamily="18" charset="-120"/>
              </a:rPr>
              <a:t>  Robust Security Features</a:t>
            </a:r>
          </a:p>
          <a:p>
            <a:pPr marL="6350" lvl="1" eaLnBrk="1" hangingPunct="1">
              <a:buFont typeface="Arial" pitchFamily="34" charset="0"/>
              <a:buChar char="•"/>
            </a:pPr>
            <a:r>
              <a:rPr kumimoji="1" lang="en-US" altLang="zh-CN" sz="1200" dirty="0">
                <a:solidFill>
                  <a:sysClr val="windowText" lastClr="000000"/>
                </a:solidFill>
                <a:ea typeface="PMingLiU" pitchFamily="18" charset="-120"/>
              </a:rPr>
              <a:t>  Superior Web Conferencing</a:t>
            </a:r>
          </a:p>
          <a:p>
            <a:pPr marL="6350" eaLnBrk="1" hangingPunct="1"/>
            <a:endParaRPr kumimoji="1" lang="en-US" altLang="zh-CN" sz="600" dirty="0">
              <a:solidFill>
                <a:sysClr val="windowText" lastClr="000000"/>
              </a:solidFill>
              <a:ea typeface="PMingLiU" pitchFamily="18" charset="-12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58332" y="513906"/>
            <a:ext cx="11147045" cy="506412"/>
          </a:xfrm>
        </p:spPr>
        <p:txBody>
          <a:bodyPr/>
          <a:lstStyle/>
          <a:p>
            <a:pPr eaLnBrk="1" hangingPunct="1"/>
            <a:r>
              <a:rPr lang="en-US" sz="3600" dirty="0" smtClean="0"/>
              <a:t>ThinkPad X230 – What’s Changed</a:t>
            </a:r>
          </a:p>
        </p:txBody>
      </p:sp>
      <p:grpSp>
        <p:nvGrpSpPr>
          <p:cNvPr id="2" name="Group 14"/>
          <p:cNvGrpSpPr>
            <a:grpSpLocks/>
          </p:cNvGrpSpPr>
          <p:nvPr/>
        </p:nvGrpSpPr>
        <p:grpSpPr bwMode="auto">
          <a:xfrm>
            <a:off x="3715837" y="1974857"/>
            <a:ext cx="4305481" cy="2822575"/>
            <a:chOff x="3705932" y="1472958"/>
            <a:chExt cx="5044962" cy="3867318"/>
          </a:xfrm>
        </p:grpSpPr>
        <p:pic>
          <p:nvPicPr>
            <p:cNvPr id="20492" name="Picture 2" descr="DB7"/>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3705932" y="1472958"/>
              <a:ext cx="5044962" cy="3867318"/>
            </a:xfrm>
            <a:prstGeom prst="rect">
              <a:avLst/>
            </a:prstGeom>
            <a:noFill/>
            <a:ln w="9525">
              <a:noFill/>
              <a:miter lim="800000"/>
              <a:headEnd/>
              <a:tailEnd/>
            </a:ln>
          </p:spPr>
        </p:pic>
        <p:sp>
          <p:nvSpPr>
            <p:cNvPr id="20493" name="TextBox 5"/>
            <p:cNvSpPr txBox="1">
              <a:spLocks noChangeArrowheads="1"/>
            </p:cNvSpPr>
            <p:nvPr/>
          </p:nvSpPr>
          <p:spPr bwMode="auto">
            <a:xfrm>
              <a:off x="6002394" y="2455695"/>
              <a:ext cx="1896164" cy="632439"/>
            </a:xfrm>
            <a:prstGeom prst="rect">
              <a:avLst/>
            </a:prstGeom>
            <a:noFill/>
            <a:ln w="9525">
              <a:noFill/>
              <a:miter lim="800000"/>
              <a:headEnd/>
              <a:tailEnd/>
            </a:ln>
          </p:spPr>
          <p:txBody>
            <a:bodyPr>
              <a:spAutoFit/>
            </a:bodyPr>
            <a:lstStyle/>
            <a:p>
              <a:pPr algn="ctr"/>
              <a:r>
                <a:rPr lang="en-US" sz="1200" b="1" dirty="0">
                  <a:solidFill>
                    <a:schemeClr val="bg1"/>
                  </a:solidFill>
                </a:rPr>
                <a:t>Confidential - Image Not Final</a:t>
              </a:r>
            </a:p>
          </p:txBody>
        </p:sp>
      </p:grpSp>
      <p:sp>
        <p:nvSpPr>
          <p:cNvPr id="9" name="TextBox 8"/>
          <p:cNvSpPr txBox="1"/>
          <p:nvPr/>
        </p:nvSpPr>
        <p:spPr>
          <a:xfrm>
            <a:off x="7982639" y="3429318"/>
            <a:ext cx="4206186" cy="2339102"/>
          </a:xfrm>
          <a:prstGeom prst="rect">
            <a:avLst/>
          </a:prstGeom>
          <a:noFill/>
        </p:spPr>
        <p:txBody>
          <a:bodyPr>
            <a:spAutoFit/>
          </a:bodyPr>
          <a:lstStyle/>
          <a:p>
            <a:pPr>
              <a:defRPr/>
            </a:pPr>
            <a:r>
              <a:rPr lang="en-US" sz="1400" b="1" u="sng" dirty="0">
                <a:latin typeface="Arial" charset="0"/>
                <a:ea typeface="宋体" charset="-122"/>
                <a:cs typeface="+mn-cs"/>
              </a:rPr>
              <a:t>Better Performance:</a:t>
            </a:r>
          </a:p>
          <a:p>
            <a:pPr marL="228600" indent="-120650">
              <a:buFont typeface="Arial" pitchFamily="34" charset="0"/>
              <a:buChar char="•"/>
              <a:defRPr/>
            </a:pPr>
            <a:r>
              <a:rPr lang="en-US" sz="1200" dirty="0" smtClean="0">
                <a:ea typeface="宋体" charset="-122"/>
              </a:rPr>
              <a:t>3</a:t>
            </a:r>
            <a:r>
              <a:rPr lang="en-US" sz="1200" baseline="30000" dirty="0" smtClean="0">
                <a:ea typeface="宋体" charset="-122"/>
              </a:rPr>
              <a:t>rd</a:t>
            </a:r>
            <a:r>
              <a:rPr lang="en-US" sz="1200" dirty="0" smtClean="0">
                <a:ea typeface="宋体" charset="-122"/>
              </a:rPr>
              <a:t> Generation </a:t>
            </a:r>
            <a:r>
              <a:rPr lang="en-US" sz="1200" dirty="0">
                <a:ea typeface="宋体" charset="-122"/>
              </a:rPr>
              <a:t>Intel Core Standard Volt Processors (w/ Turbo Boost 2.0)</a:t>
            </a:r>
          </a:p>
          <a:p>
            <a:pPr marL="228600" indent="-120650">
              <a:buFont typeface="Arial" pitchFamily="34" charset="0"/>
              <a:buChar char="•"/>
              <a:defRPr/>
            </a:pPr>
            <a:r>
              <a:rPr lang="en-US" sz="1200" dirty="0" smtClean="0">
                <a:ea typeface="宋体" charset="-122"/>
              </a:rPr>
              <a:t>Up to 60% increase in graphics </a:t>
            </a:r>
            <a:r>
              <a:rPr lang="en-US" sz="1200" dirty="0">
                <a:ea typeface="宋体" charset="-122"/>
              </a:rPr>
              <a:t>performance w/ Intel HD Graphics</a:t>
            </a:r>
          </a:p>
          <a:p>
            <a:pPr marL="228600" indent="-120650">
              <a:buFont typeface="Arial" pitchFamily="34" charset="0"/>
              <a:buChar char="•"/>
              <a:defRPr/>
            </a:pPr>
            <a:r>
              <a:rPr lang="en-US" sz="1200" dirty="0">
                <a:ea typeface="宋体" charset="-122"/>
              </a:rPr>
              <a:t>Rapid Drive Technology</a:t>
            </a:r>
          </a:p>
          <a:p>
            <a:pPr marL="228600" indent="-120650">
              <a:buFont typeface="Arial" pitchFamily="34" charset="0"/>
              <a:buChar char="•"/>
              <a:defRPr/>
            </a:pPr>
            <a:r>
              <a:rPr lang="en-US" sz="1200" dirty="0" smtClean="0">
                <a:latin typeface="Arial" charset="0"/>
                <a:ea typeface="宋体" charset="-122"/>
                <a:cs typeface="+mn-cs"/>
              </a:rPr>
              <a:t>Supports up to two 8GB DIMMs for 16GB total RAM</a:t>
            </a:r>
            <a:endParaRPr lang="en-US" sz="1200" dirty="0">
              <a:latin typeface="Arial" charset="0"/>
              <a:ea typeface="宋体" charset="-122"/>
              <a:cs typeface="+mn-cs"/>
            </a:endParaRPr>
          </a:p>
          <a:p>
            <a:pPr marL="228600" indent="-120650">
              <a:buFont typeface="Arial" pitchFamily="34" charset="0"/>
              <a:buChar char="•"/>
              <a:defRPr/>
            </a:pPr>
            <a:r>
              <a:rPr lang="en-US" sz="1200" dirty="0" smtClean="0">
                <a:latin typeface="Arial" charset="0"/>
                <a:ea typeface="宋体" charset="-122"/>
                <a:cs typeface="+mn-cs"/>
              </a:rPr>
              <a:t>Up to 500GB HDD storage</a:t>
            </a:r>
            <a:endParaRPr lang="en-US" sz="1200" dirty="0">
              <a:latin typeface="Arial" charset="0"/>
              <a:ea typeface="宋体" charset="-122"/>
              <a:cs typeface="+mn-cs"/>
            </a:endParaRPr>
          </a:p>
          <a:p>
            <a:pPr marL="228600" indent="-120650">
              <a:buFont typeface="Arial" pitchFamily="34" charset="0"/>
              <a:buChar char="•"/>
              <a:defRPr/>
            </a:pPr>
            <a:r>
              <a:rPr lang="en-US" sz="1200" dirty="0" smtClean="0">
                <a:latin typeface="Arial" charset="0"/>
                <a:ea typeface="宋体" charset="-122"/>
                <a:cs typeface="+mn-cs"/>
              </a:rPr>
              <a:t>Up to 256GB SSD storage</a:t>
            </a:r>
            <a:endParaRPr lang="en-US" sz="1200" dirty="0">
              <a:latin typeface="Arial" charset="0"/>
              <a:ea typeface="宋体" charset="-122"/>
              <a:cs typeface="+mn-cs"/>
            </a:endParaRPr>
          </a:p>
          <a:p>
            <a:pPr marL="228600" indent="-120650">
              <a:buFont typeface="Arial" pitchFamily="34" charset="0"/>
              <a:buChar char="•"/>
              <a:defRPr/>
            </a:pPr>
            <a:r>
              <a:rPr lang="en-US" sz="1200" dirty="0">
                <a:latin typeface="Arial" charset="0"/>
                <a:ea typeface="宋体" charset="-122"/>
                <a:cs typeface="+mn-cs"/>
              </a:rPr>
              <a:t>Up to </a:t>
            </a:r>
            <a:r>
              <a:rPr lang="en-US" sz="1200" dirty="0" smtClean="0">
                <a:latin typeface="Arial" charset="0"/>
                <a:ea typeface="宋体" charset="-122"/>
                <a:cs typeface="+mn-cs"/>
              </a:rPr>
              <a:t>XX% </a:t>
            </a:r>
            <a:r>
              <a:rPr lang="en-US" sz="1200" dirty="0">
                <a:latin typeface="Arial" charset="0"/>
                <a:ea typeface="宋体" charset="-122"/>
                <a:cs typeface="+mn-cs"/>
              </a:rPr>
              <a:t>faster startup w/ </a:t>
            </a:r>
            <a:r>
              <a:rPr lang="en-US" sz="1200" dirty="0" smtClean="0">
                <a:latin typeface="Arial" charset="0"/>
                <a:ea typeface="宋体" charset="-122"/>
                <a:cs typeface="+mn-cs"/>
              </a:rPr>
              <a:t>Lenovo </a:t>
            </a:r>
            <a:r>
              <a:rPr lang="en-US" sz="1200" dirty="0">
                <a:latin typeface="Arial" charset="0"/>
                <a:ea typeface="宋体" charset="-122"/>
                <a:cs typeface="+mn-cs"/>
              </a:rPr>
              <a:t>Enhanced Experience  </a:t>
            </a:r>
            <a:r>
              <a:rPr lang="en-US" sz="1200" dirty="0" smtClean="0">
                <a:latin typeface="Arial" charset="0"/>
                <a:ea typeface="宋体" charset="-122"/>
                <a:cs typeface="+mn-cs"/>
              </a:rPr>
              <a:t>3.0 </a:t>
            </a:r>
            <a:r>
              <a:rPr lang="en-US" sz="1200" dirty="0">
                <a:latin typeface="Arial" charset="0"/>
                <a:ea typeface="宋体" charset="-122"/>
                <a:cs typeface="+mn-cs"/>
              </a:rPr>
              <a:t>OS System Tuning</a:t>
            </a:r>
          </a:p>
          <a:p>
            <a:pPr marL="228600" indent="-120650">
              <a:buFont typeface="Arial" pitchFamily="34" charset="0"/>
              <a:buChar char="•"/>
              <a:defRPr/>
            </a:pPr>
            <a:r>
              <a:rPr lang="en-US" sz="1200" dirty="0" smtClean="0">
                <a:latin typeface="Arial" charset="0"/>
                <a:ea typeface="宋体" charset="-122"/>
                <a:cs typeface="+mn-cs"/>
              </a:rPr>
              <a:t>Two SuperSpeed USB3.0 ports on all models</a:t>
            </a:r>
            <a:endParaRPr lang="en-US" sz="1200" dirty="0">
              <a:latin typeface="Arial" charset="0"/>
              <a:ea typeface="宋体" charset="-122"/>
              <a:cs typeface="+mn-cs"/>
            </a:endParaRPr>
          </a:p>
        </p:txBody>
      </p:sp>
      <p:sp>
        <p:nvSpPr>
          <p:cNvPr id="10" name="TextBox 9"/>
          <p:cNvSpPr txBox="1"/>
          <p:nvPr/>
        </p:nvSpPr>
        <p:spPr>
          <a:xfrm>
            <a:off x="371136" y="4676378"/>
            <a:ext cx="4499187" cy="1415772"/>
          </a:xfrm>
          <a:prstGeom prst="rect">
            <a:avLst/>
          </a:prstGeom>
          <a:noFill/>
        </p:spPr>
        <p:txBody>
          <a:bodyPr wrap="square">
            <a:spAutoFit/>
          </a:bodyPr>
          <a:lstStyle/>
          <a:p>
            <a:pPr>
              <a:defRPr/>
            </a:pPr>
            <a:r>
              <a:rPr lang="en-US" sz="1400" b="1" u="sng" dirty="0">
                <a:latin typeface="Arial" charset="0"/>
                <a:ea typeface="宋体" charset="-122"/>
                <a:cs typeface="+mn-cs"/>
              </a:rPr>
              <a:t>Improved HD Media &amp; Communications:</a:t>
            </a:r>
          </a:p>
          <a:p>
            <a:pPr marL="228600" indent="-120650">
              <a:buFont typeface="Arial" pitchFamily="34" charset="0"/>
              <a:buChar char="•"/>
              <a:defRPr/>
            </a:pPr>
            <a:r>
              <a:rPr lang="en-US" sz="1200" dirty="0" smtClean="0">
                <a:latin typeface="Arial" charset="0"/>
                <a:ea typeface="宋体" charset="-122"/>
                <a:cs typeface="+mn-cs"/>
              </a:rPr>
              <a:t>Dolby Advanced Audio 2.0</a:t>
            </a:r>
            <a:endParaRPr lang="en-US" sz="1200" dirty="0">
              <a:latin typeface="Arial" charset="0"/>
              <a:ea typeface="宋体" charset="-122"/>
              <a:cs typeface="+mn-cs"/>
            </a:endParaRPr>
          </a:p>
          <a:p>
            <a:pPr marL="228600" indent="-120650">
              <a:buFont typeface="Arial" pitchFamily="34" charset="0"/>
              <a:buChar char="•"/>
              <a:defRPr/>
            </a:pPr>
            <a:r>
              <a:rPr lang="en-US" sz="1200" dirty="0" smtClean="0">
                <a:latin typeface="Arial" charset="0"/>
                <a:ea typeface="宋体" charset="-122"/>
                <a:cs typeface="+mn-cs"/>
              </a:rPr>
              <a:t>Mini-DisplayPort replaces Display-Port</a:t>
            </a:r>
            <a:endParaRPr lang="en-US" sz="1200" dirty="0">
              <a:latin typeface="Arial" charset="0"/>
              <a:ea typeface="宋体" charset="-122"/>
              <a:cs typeface="+mn-cs"/>
            </a:endParaRPr>
          </a:p>
          <a:p>
            <a:pPr marL="231775" indent="-122238">
              <a:buFont typeface="Arial" pitchFamily="34" charset="0"/>
              <a:buChar char="•"/>
              <a:defRPr/>
            </a:pPr>
            <a:r>
              <a:rPr lang="en-US" sz="1200" dirty="0">
                <a:latin typeface="Arial" charset="0"/>
                <a:ea typeface="宋体" charset="-122"/>
                <a:cs typeface="+mn-cs"/>
              </a:rPr>
              <a:t>Dual Array Noise Cancellation</a:t>
            </a:r>
          </a:p>
          <a:p>
            <a:pPr marL="228600" indent="-120650">
              <a:buFont typeface="Arial" pitchFamily="34" charset="0"/>
              <a:buChar char="•"/>
              <a:defRPr/>
            </a:pPr>
            <a:r>
              <a:rPr lang="en-US" sz="1200" dirty="0" smtClean="0">
                <a:latin typeface="Arial" charset="0"/>
                <a:ea typeface="宋体" charset="-122"/>
                <a:cs typeface="+mn-cs"/>
              </a:rPr>
              <a:t>New Face Tracking for video conferencing</a:t>
            </a:r>
            <a:endParaRPr lang="en-US" sz="1200" dirty="0">
              <a:latin typeface="Arial" charset="0"/>
              <a:ea typeface="宋体" charset="-122"/>
              <a:cs typeface="+mn-cs"/>
            </a:endParaRPr>
          </a:p>
          <a:p>
            <a:pPr marL="228600" indent="-120650">
              <a:buFont typeface="Arial" pitchFamily="34" charset="0"/>
              <a:buChar char="•"/>
              <a:defRPr/>
            </a:pPr>
            <a:r>
              <a:rPr lang="en-US" sz="1200" dirty="0">
                <a:latin typeface="Arial" charset="0"/>
                <a:ea typeface="宋体" charset="-122"/>
                <a:cs typeface="+mn-cs"/>
              </a:rPr>
              <a:t>Improved </a:t>
            </a:r>
            <a:r>
              <a:rPr lang="en-US" sz="1200" dirty="0" smtClean="0">
                <a:latin typeface="Arial" charset="0"/>
                <a:ea typeface="宋体" charset="-122"/>
                <a:cs typeface="+mn-cs"/>
              </a:rPr>
              <a:t>noise keyboard noise suppression</a:t>
            </a:r>
          </a:p>
          <a:p>
            <a:pPr marL="228600" indent="-120650">
              <a:buFont typeface="Arial" pitchFamily="34" charset="0"/>
              <a:buChar char="•"/>
              <a:defRPr/>
            </a:pPr>
            <a:r>
              <a:rPr lang="en-US" sz="1200" dirty="0" smtClean="0">
                <a:ea typeface="宋体" charset="-122"/>
              </a:rPr>
              <a:t>Polycom ready for conferences</a:t>
            </a:r>
            <a:endParaRPr lang="en-US" sz="1200" dirty="0">
              <a:latin typeface="Arial" charset="0"/>
              <a:ea typeface="宋体" charset="-122"/>
              <a:cs typeface="+mn-cs"/>
            </a:endParaRPr>
          </a:p>
        </p:txBody>
      </p:sp>
      <p:sp>
        <p:nvSpPr>
          <p:cNvPr id="11" name="TextBox 10"/>
          <p:cNvSpPr txBox="1"/>
          <p:nvPr/>
        </p:nvSpPr>
        <p:spPr>
          <a:xfrm>
            <a:off x="8000983" y="1457102"/>
            <a:ext cx="3556702" cy="1600438"/>
          </a:xfrm>
          <a:prstGeom prst="rect">
            <a:avLst/>
          </a:prstGeom>
          <a:noFill/>
        </p:spPr>
        <p:txBody>
          <a:bodyPr>
            <a:spAutoFit/>
          </a:bodyPr>
          <a:lstStyle/>
          <a:p>
            <a:pPr>
              <a:defRPr/>
            </a:pPr>
            <a:r>
              <a:rPr lang="en-US" sz="1400" b="1" u="sng" dirty="0">
                <a:latin typeface="Arial" charset="0"/>
                <a:ea typeface="宋体" charset="-122"/>
                <a:cs typeface="+mn-cs"/>
              </a:rPr>
              <a:t>New Options For Enhanced Features:</a:t>
            </a:r>
          </a:p>
          <a:p>
            <a:pPr marL="228600" indent="-120650">
              <a:buFont typeface="Arial" pitchFamily="34" charset="0"/>
              <a:buChar char="•"/>
              <a:defRPr/>
            </a:pPr>
            <a:r>
              <a:rPr lang="en-US" sz="1200" dirty="0" smtClean="0">
                <a:latin typeface="Arial" charset="0"/>
                <a:ea typeface="宋体" charset="-122"/>
                <a:cs typeface="+mn-cs"/>
              </a:rPr>
              <a:t>USB3 support for ThinkPad Mini Dock Series</a:t>
            </a:r>
          </a:p>
          <a:p>
            <a:pPr marL="228600" indent="-120650">
              <a:buFont typeface="Arial" pitchFamily="34" charset="0"/>
              <a:buChar char="•"/>
              <a:defRPr/>
            </a:pPr>
            <a:r>
              <a:rPr lang="en-US" sz="1200" dirty="0" smtClean="0">
                <a:ea typeface="宋体" charset="-122"/>
              </a:rPr>
              <a:t>Secure External HDD protects your data</a:t>
            </a:r>
          </a:p>
          <a:p>
            <a:pPr marL="228600" indent="-120650">
              <a:buFont typeface="Arial" pitchFamily="34" charset="0"/>
              <a:buChar char="•"/>
              <a:defRPr/>
            </a:pPr>
            <a:r>
              <a:rPr lang="en-US" sz="1200" dirty="0" smtClean="0">
                <a:ea typeface="宋体" charset="-122"/>
              </a:rPr>
              <a:t>USB 3.0 Secure External HDD protects your data</a:t>
            </a:r>
          </a:p>
          <a:p>
            <a:pPr marL="228600" indent="-120650">
              <a:buFont typeface="Arial" pitchFamily="34" charset="0"/>
              <a:buChar char="•"/>
              <a:defRPr/>
            </a:pPr>
            <a:r>
              <a:rPr lang="en-US" sz="1200" dirty="0" smtClean="0">
                <a:ea typeface="宋体" charset="-122"/>
              </a:rPr>
              <a:t>Lenovo Sport Cases – carry in style </a:t>
            </a:r>
          </a:p>
          <a:p>
            <a:pPr marL="228600" indent="-120650">
              <a:buFont typeface="Arial" pitchFamily="34" charset="0"/>
              <a:buChar char="•"/>
              <a:defRPr/>
            </a:pPr>
            <a:r>
              <a:rPr lang="en-US" sz="1200" dirty="0" smtClean="0">
                <a:ea typeface="宋体" charset="-122"/>
              </a:rPr>
              <a:t>Lenovo Wireless Laser Mouse </a:t>
            </a:r>
          </a:p>
          <a:p>
            <a:pPr marL="228600" indent="-120650">
              <a:defRPr/>
            </a:pPr>
            <a:endParaRPr lang="en-US" sz="1200" dirty="0">
              <a:ea typeface="宋体" charset="-122"/>
            </a:endParaRPr>
          </a:p>
        </p:txBody>
      </p:sp>
      <p:sp>
        <p:nvSpPr>
          <p:cNvPr id="13" name="TextBox 12"/>
          <p:cNvSpPr txBox="1"/>
          <p:nvPr/>
        </p:nvSpPr>
        <p:spPr>
          <a:xfrm>
            <a:off x="371136" y="2068097"/>
            <a:ext cx="4499187" cy="1046440"/>
          </a:xfrm>
          <a:prstGeom prst="rect">
            <a:avLst/>
          </a:prstGeom>
          <a:noFill/>
        </p:spPr>
        <p:txBody>
          <a:bodyPr>
            <a:spAutoFit/>
          </a:bodyPr>
          <a:lstStyle/>
          <a:p>
            <a:pPr>
              <a:defRPr/>
            </a:pPr>
            <a:r>
              <a:rPr lang="en-US" sz="1400" b="1" u="sng" dirty="0">
                <a:latin typeface="Arial" charset="0"/>
                <a:ea typeface="宋体" charset="-122"/>
                <a:cs typeface="+mn-cs"/>
              </a:rPr>
              <a:t>Enhanced User Experience:</a:t>
            </a:r>
          </a:p>
          <a:p>
            <a:pPr marL="228600" indent="-120650">
              <a:buFont typeface="Arial" pitchFamily="34" charset="0"/>
              <a:buChar char="•"/>
              <a:defRPr/>
            </a:pPr>
            <a:r>
              <a:rPr lang="en-US" sz="1200" dirty="0" smtClean="0">
                <a:latin typeface="Arial" charset="0"/>
                <a:ea typeface="宋体" charset="-122"/>
                <a:cs typeface="+mn-cs"/>
              </a:rPr>
              <a:t>New 6-row Precision keyboard with Backlit option</a:t>
            </a:r>
            <a:endParaRPr lang="en-US" sz="1200" dirty="0">
              <a:latin typeface="Arial" charset="0"/>
              <a:ea typeface="宋体" charset="-122"/>
              <a:cs typeface="+mn-cs"/>
            </a:endParaRPr>
          </a:p>
          <a:p>
            <a:pPr marL="228600" indent="-120650">
              <a:buFont typeface="Arial" pitchFamily="34" charset="0"/>
              <a:buChar char="•"/>
              <a:defRPr/>
            </a:pPr>
            <a:r>
              <a:rPr lang="en-US" sz="1200" dirty="0" smtClean="0">
                <a:latin typeface="Arial" charset="0"/>
                <a:ea typeface="宋体" charset="-122"/>
                <a:cs typeface="+mn-cs"/>
              </a:rPr>
              <a:t>Easy to use multimedia buttons</a:t>
            </a:r>
          </a:p>
          <a:p>
            <a:pPr marL="228600" indent="-120650">
              <a:buFont typeface="Arial" pitchFamily="34" charset="0"/>
              <a:buChar char="•"/>
              <a:defRPr/>
            </a:pPr>
            <a:r>
              <a:rPr lang="en-US" sz="1200" dirty="0" smtClean="0">
                <a:ea typeface="宋体" charset="-122"/>
              </a:rPr>
              <a:t>Simplified Windows toolbar for access to Lenovo tools</a:t>
            </a:r>
          </a:p>
          <a:p>
            <a:pPr marL="228600" indent="-120650">
              <a:buFont typeface="Arial" pitchFamily="34" charset="0"/>
              <a:buChar char="•"/>
              <a:defRPr/>
            </a:pPr>
            <a:r>
              <a:rPr lang="en-US" sz="1200" dirty="0">
                <a:ea typeface="宋体" charset="-122"/>
              </a:rPr>
              <a:t>Cooler &amp; Quieter Thermal Design w/ Dual </a:t>
            </a:r>
            <a:r>
              <a:rPr lang="en-US" sz="1200" dirty="0" smtClean="0">
                <a:ea typeface="宋体" charset="-122"/>
              </a:rPr>
              <a:t>Vents</a:t>
            </a:r>
            <a:endParaRPr lang="en-US" sz="1200" dirty="0">
              <a:ea typeface="宋体" charset="-122"/>
            </a:endParaRPr>
          </a:p>
        </p:txBody>
      </p:sp>
      <p:sp>
        <p:nvSpPr>
          <p:cNvPr id="12" name="Rectangle 11"/>
          <p:cNvSpPr/>
          <p:nvPr/>
        </p:nvSpPr>
        <p:spPr>
          <a:xfrm>
            <a:off x="3975104" y="5418148"/>
            <a:ext cx="3835399" cy="1231106"/>
          </a:xfrm>
          <a:prstGeom prst="rect">
            <a:avLst/>
          </a:prstGeom>
        </p:spPr>
        <p:txBody>
          <a:bodyPr wrap="square">
            <a:spAutoFit/>
          </a:bodyPr>
          <a:lstStyle/>
          <a:p>
            <a:r>
              <a:rPr lang="en-US" sz="1400" b="1" u="sng" dirty="0" smtClean="0">
                <a:solidFill>
                  <a:srgbClr val="000000"/>
                </a:solidFill>
                <a:ea typeface="宋体" charset="-122"/>
              </a:rPr>
              <a:t>Enterprise Ready:</a:t>
            </a:r>
            <a:endParaRPr lang="en-US" sz="1400" dirty="0" smtClean="0">
              <a:solidFill>
                <a:srgbClr val="000000"/>
              </a:solidFill>
              <a:ea typeface="宋体" charset="-122"/>
            </a:endParaRPr>
          </a:p>
          <a:p>
            <a:pPr marL="227924" indent="-120290">
              <a:buFont typeface="Arial" pitchFamily="34" charset="0"/>
              <a:buChar char="•"/>
            </a:pPr>
            <a:r>
              <a:rPr lang="en-US" sz="1200" dirty="0" smtClean="0">
                <a:solidFill>
                  <a:srgbClr val="000000"/>
                </a:solidFill>
                <a:ea typeface="宋体" charset="-122"/>
              </a:rPr>
              <a:t>Lenovo Transition Services automate time consuming and expensive deployment tasks</a:t>
            </a:r>
          </a:p>
          <a:p>
            <a:pPr marL="227924" indent="-120290">
              <a:buFont typeface="Arial" pitchFamily="34" charset="0"/>
              <a:buChar char="•"/>
            </a:pPr>
            <a:r>
              <a:rPr lang="en-US" sz="1200" dirty="0" smtClean="0">
                <a:solidFill>
                  <a:srgbClr val="000000"/>
                </a:solidFill>
                <a:ea typeface="宋体" charset="-122"/>
              </a:rPr>
              <a:t>Legendary ThinkPad reliability backed by a wide variety of warranty upgrades and damage protection</a:t>
            </a:r>
            <a:endParaRPr lang="en-US" sz="1200" dirty="0">
              <a:solidFill>
                <a:srgbClr val="000000"/>
              </a:solidFill>
              <a:ea typeface="宋体"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FF"/>
                </a:solidFill>
              </a:rPr>
              <a:t>ThinkPad X230t Key Specs</a:t>
            </a:r>
            <a:endParaRPr lang="en-US" dirty="0"/>
          </a:p>
        </p:txBody>
      </p:sp>
      <p:graphicFrame>
        <p:nvGraphicFramePr>
          <p:cNvPr id="3" name="Table 2"/>
          <p:cNvGraphicFramePr>
            <a:graphicFrameLocks noGrp="1"/>
          </p:cNvGraphicFramePr>
          <p:nvPr/>
        </p:nvGraphicFramePr>
        <p:xfrm>
          <a:off x="323040" y="1558616"/>
          <a:ext cx="11557981" cy="2937184"/>
        </p:xfrm>
        <a:graphic>
          <a:graphicData uri="http://schemas.openxmlformats.org/drawingml/2006/table">
            <a:tbl>
              <a:tblPr firstRow="1" bandRow="1">
                <a:tableStyleId>{5C22544A-7EE6-4342-B048-85BDC9FD1C3A}</a:tableStyleId>
              </a:tblPr>
              <a:tblGrid>
                <a:gridCol w="3847584"/>
                <a:gridCol w="4155390"/>
                <a:gridCol w="3555007"/>
              </a:tblGrid>
              <a:tr h="468304">
                <a:tc>
                  <a:txBody>
                    <a:bodyPr/>
                    <a:lstStyle/>
                    <a:p>
                      <a:pPr algn="ctr"/>
                      <a:r>
                        <a:rPr lang="en-US" sz="2400" dirty="0" smtClean="0"/>
                        <a:t>Feature</a:t>
                      </a:r>
                      <a:endParaRPr lang="en-US" sz="2400" dirty="0">
                        <a:solidFill>
                          <a:schemeClr val="bg2"/>
                        </a:solidFill>
                      </a:endParaRPr>
                    </a:p>
                  </a:txBody>
                  <a:tcPr marL="92342" marR="92342" anchor="ctr"/>
                </a:tc>
                <a:tc>
                  <a:txBody>
                    <a:bodyPr/>
                    <a:lstStyle/>
                    <a:p>
                      <a:pPr algn="ctr"/>
                      <a:r>
                        <a:rPr lang="en-US" sz="2400" dirty="0" smtClean="0"/>
                        <a:t>Function</a:t>
                      </a:r>
                      <a:endParaRPr lang="en-US" sz="2400" dirty="0">
                        <a:solidFill>
                          <a:schemeClr val="bg2"/>
                        </a:solidFill>
                      </a:endParaRPr>
                    </a:p>
                  </a:txBody>
                  <a:tcPr marL="92342" marR="92342" anchor="ctr"/>
                </a:tc>
                <a:tc>
                  <a:txBody>
                    <a:bodyPr/>
                    <a:lstStyle/>
                    <a:p>
                      <a:pPr algn="ctr"/>
                      <a:r>
                        <a:rPr lang="en-US" sz="2400" dirty="0" smtClean="0"/>
                        <a:t>Benefit</a:t>
                      </a:r>
                      <a:endParaRPr lang="en-US" sz="2400" dirty="0">
                        <a:solidFill>
                          <a:schemeClr val="bg2"/>
                        </a:solidFill>
                      </a:endParaRPr>
                    </a:p>
                  </a:txBody>
                  <a:tcPr marL="92342" marR="92342" anchor="ctr"/>
                </a:tc>
              </a:tr>
              <a:tr h="1647545">
                <a:tc>
                  <a:txBody>
                    <a:bodyPr/>
                    <a:lstStyle/>
                    <a:p>
                      <a:pPr marL="342900" indent="-342900">
                        <a:buFont typeface="+mj-lt"/>
                        <a:buAutoNum type="arabicPeriod"/>
                      </a:pPr>
                      <a:r>
                        <a:rPr lang="en-US" sz="1200" dirty="0" smtClean="0"/>
                        <a:t>New Precision Backlit Keyboard</a:t>
                      </a:r>
                    </a:p>
                    <a:p>
                      <a:pPr marL="342900" indent="-342900">
                        <a:buFont typeface="+mj-lt"/>
                        <a:buAutoNum type="arabicPeriod"/>
                      </a:pPr>
                      <a:r>
                        <a:rPr lang="en-US" sz="1200" dirty="0" smtClean="0"/>
                        <a:t>Design for Voice &amp; Video Conferences</a:t>
                      </a:r>
                    </a:p>
                    <a:p>
                      <a:pPr marL="342900" indent="-342900">
                        <a:buFont typeface="+mj-lt"/>
                        <a:buAutoNum type="arabicPeriod"/>
                      </a:pPr>
                      <a:r>
                        <a:rPr lang="en-US" sz="1200" dirty="0" smtClean="0"/>
                        <a:t>Dolby® Advanced Audio® v2</a:t>
                      </a:r>
                    </a:p>
                    <a:p>
                      <a:pPr marL="342900" indent="-342900">
                        <a:buFont typeface="+mj-lt"/>
                        <a:buAutoNum type="arabicPeriod"/>
                      </a:pPr>
                      <a:r>
                        <a:rPr lang="en-US" sz="1200" dirty="0" smtClean="0"/>
                        <a:t>&gt;30 day standby time with optional 20+ Battery Slice backed by optional battery warranties</a:t>
                      </a:r>
                    </a:p>
                    <a:p>
                      <a:pPr marL="342900" indent="-342900">
                        <a:buFont typeface="+mj-lt"/>
                        <a:buAutoNum type="arabicPeriod"/>
                      </a:pPr>
                      <a:r>
                        <a:rPr lang="en-US" sz="1200" dirty="0" err="1" smtClean="0"/>
                        <a:t>Superspeed</a:t>
                      </a:r>
                      <a:r>
                        <a:rPr lang="en-US" sz="1200" dirty="0" smtClean="0"/>
                        <a:t> USB 3.0</a:t>
                      </a:r>
                    </a:p>
                    <a:p>
                      <a:pPr marL="342900" indent="-342900">
                        <a:buFont typeface="+mj-lt"/>
                        <a:buAutoNum type="arabicPeriod"/>
                      </a:pPr>
                      <a:r>
                        <a:rPr lang="en-US" sz="1200" dirty="0" smtClean="0"/>
                        <a:t>Optional Tablet Sleeve </a:t>
                      </a:r>
                    </a:p>
                    <a:p>
                      <a:pPr marL="342900" indent="-342900">
                        <a:buFont typeface="+mj-lt"/>
                        <a:buAutoNum type="arabicPeriod"/>
                      </a:pPr>
                      <a:r>
                        <a:rPr lang="en-US" sz="1200" dirty="0" smtClean="0"/>
                        <a:t>Legendary ThinkPad reliability backed by a wide variety of warranty upgrades and damage protection</a:t>
                      </a:r>
                      <a:endParaRPr lang="en-US" sz="1200" dirty="0" smtClean="0">
                        <a:solidFill>
                          <a:schemeClr val="bg2"/>
                        </a:solidFill>
                      </a:endParaRPr>
                    </a:p>
                  </a:txBody>
                  <a:tcPr marL="92342" marR="92342"/>
                </a:tc>
                <a:tc>
                  <a:txBody>
                    <a:bodyPr/>
                    <a:lstStyle/>
                    <a:p>
                      <a:pPr marL="342900" indent="-342900" algn="l" defTabSz="914191" rtl="0" eaLnBrk="1" latinLnBrk="0" hangingPunct="1">
                        <a:buFont typeface="+mj-lt"/>
                        <a:buAutoNum type="arabicPeriod"/>
                      </a:pPr>
                      <a:r>
                        <a:rPr lang="en-US" sz="1200" kern="1200" dirty="0" smtClean="0"/>
                        <a:t>Improved ergonomics, larger keys</a:t>
                      </a:r>
                    </a:p>
                    <a:p>
                      <a:pPr marL="342900" indent="-342900" algn="l" defTabSz="914191" rtl="0" eaLnBrk="1" latinLnBrk="0" hangingPunct="1">
                        <a:buFont typeface="+mj-lt"/>
                        <a:buAutoNum type="arabicPeriod"/>
                      </a:pPr>
                      <a:r>
                        <a:rPr lang="en-US" sz="1200" kern="1200" dirty="0" err="1" smtClean="0"/>
                        <a:t>Polycom</a:t>
                      </a:r>
                      <a:r>
                        <a:rPr lang="en-US" sz="1200" kern="1200" dirty="0" smtClean="0"/>
                        <a:t> Ready, Dual Array </a:t>
                      </a:r>
                      <a:r>
                        <a:rPr lang="en-US" sz="1200" kern="1200" dirty="0" err="1" smtClean="0"/>
                        <a:t>Mics</a:t>
                      </a:r>
                      <a:r>
                        <a:rPr lang="en-US" sz="1200" kern="1200" dirty="0" smtClean="0"/>
                        <a:t>, HD Camera</a:t>
                      </a:r>
                    </a:p>
                    <a:p>
                      <a:pPr marL="342900" indent="-342900" algn="l" defTabSz="914191" rtl="0" eaLnBrk="1" latinLnBrk="0" hangingPunct="1">
                        <a:buFont typeface="+mj-lt"/>
                        <a:buAutoNum type="arabicPeriod"/>
                      </a:pPr>
                      <a:r>
                        <a:rPr lang="en-US" sz="1200" kern="1200" dirty="0" smtClean="0"/>
                        <a:t>Full sound, greater clarity &amp; fidelity</a:t>
                      </a:r>
                    </a:p>
                    <a:p>
                      <a:pPr marL="342900" indent="-342900" algn="l" defTabSz="914191" rtl="0" eaLnBrk="1" latinLnBrk="0" hangingPunct="1">
                        <a:buFont typeface="+mj-lt"/>
                        <a:buAutoNum type="arabicPeriod"/>
                      </a:pPr>
                      <a:r>
                        <a:rPr lang="en-US" sz="1200" kern="1200" dirty="0" smtClean="0"/>
                        <a:t>Lenovo Power Reserve controls power usage and slice adds 5 hours and battery warranties that match system warranties</a:t>
                      </a:r>
                    </a:p>
                    <a:p>
                      <a:pPr marL="342900" indent="-342900" algn="l" defTabSz="914191" rtl="0" eaLnBrk="1" latinLnBrk="0" hangingPunct="1">
                        <a:buFont typeface="+mj-lt"/>
                        <a:buAutoNum type="arabicPeriod"/>
                      </a:pPr>
                      <a:r>
                        <a:rPr lang="en-US" sz="1200" kern="1200" dirty="0" smtClean="0"/>
                        <a:t>Up to 5Gbps transfer, 10x faster than USB2.0</a:t>
                      </a:r>
                    </a:p>
                    <a:p>
                      <a:pPr marL="342900" indent="-342900" algn="l" defTabSz="914191" rtl="0" eaLnBrk="1" latinLnBrk="0" hangingPunct="1">
                        <a:buFont typeface="+mj-lt"/>
                        <a:buAutoNum type="arabicPeriod"/>
                      </a:pPr>
                      <a:r>
                        <a:rPr lang="en-US" sz="1200" kern="1200" dirty="0" smtClean="0"/>
                        <a:t>Glove like fit with easy access ports and shoulder strap</a:t>
                      </a:r>
                    </a:p>
                    <a:p>
                      <a:pPr marL="342900" indent="-342900" algn="l" defTabSz="914191" rtl="0" eaLnBrk="1" latinLnBrk="0" hangingPunct="1">
                        <a:buFont typeface="+mj-lt"/>
                        <a:buAutoNum type="arabicPeriod"/>
                      </a:pPr>
                      <a:r>
                        <a:rPr lang="en-US" sz="1200" kern="1200" dirty="0" smtClean="0"/>
                        <a:t>Warranty upgrades to onsite or 4 years plus optional Accidental Damage Protection provide enterprise grade protection </a:t>
                      </a:r>
                      <a:endParaRPr lang="en-US" sz="1200" kern="1200" dirty="0" smtClean="0">
                        <a:solidFill>
                          <a:schemeClr val="bg2"/>
                        </a:solidFill>
                        <a:latin typeface="+mn-lt"/>
                        <a:ea typeface="+mn-ea"/>
                        <a:cs typeface="+mn-cs"/>
                      </a:endParaRPr>
                    </a:p>
                  </a:txBody>
                  <a:tcPr marL="92342" marR="92342"/>
                </a:tc>
                <a:tc>
                  <a:txBody>
                    <a:bodyPr/>
                    <a:lstStyle/>
                    <a:p>
                      <a:pPr marL="342900" indent="-342900">
                        <a:buFont typeface="+mj-lt"/>
                        <a:buAutoNum type="arabicPeriod"/>
                      </a:pPr>
                      <a:r>
                        <a:rPr lang="en-US" sz="1200" baseline="0" dirty="0" smtClean="0"/>
                        <a:t>Typing accuracy &amp; comfort</a:t>
                      </a:r>
                    </a:p>
                    <a:p>
                      <a:pPr marL="342900" indent="-342900">
                        <a:buFont typeface="+mj-lt"/>
                        <a:buAutoNum type="arabicPeriod"/>
                      </a:pPr>
                      <a:r>
                        <a:rPr lang="en-US" sz="1200" baseline="0" dirty="0" smtClean="0"/>
                        <a:t>Rich conference experience</a:t>
                      </a:r>
                    </a:p>
                    <a:p>
                      <a:pPr marL="342900" indent="-342900">
                        <a:buFont typeface="+mj-lt"/>
                        <a:buAutoNum type="arabicPeriod"/>
                      </a:pPr>
                      <a:r>
                        <a:rPr lang="en-US" sz="1200" baseline="0" dirty="0" smtClean="0"/>
                        <a:t>Better sound performance</a:t>
                      </a:r>
                    </a:p>
                    <a:p>
                      <a:pPr marL="342900" indent="-342900">
                        <a:buFont typeface="+mj-lt"/>
                        <a:buAutoNum type="arabicPeriod"/>
                      </a:pPr>
                      <a:r>
                        <a:rPr lang="en-US" sz="1200" baseline="0" dirty="0" smtClean="0"/>
                        <a:t>Extends standby battery life and productivity while on-the-go  and have confidence that your battery is covered no matter where you are in the world</a:t>
                      </a:r>
                    </a:p>
                    <a:p>
                      <a:pPr marL="342900" indent="-342900">
                        <a:buFont typeface="+mj-lt"/>
                        <a:buAutoNum type="arabicPeriod"/>
                      </a:pPr>
                      <a:r>
                        <a:rPr lang="en-US" sz="1200" baseline="0" dirty="0" smtClean="0"/>
                        <a:t>Increased data transfer speeds to external peripherals</a:t>
                      </a:r>
                    </a:p>
                    <a:p>
                      <a:pPr marL="342900" indent="-342900">
                        <a:buFont typeface="+mj-lt"/>
                        <a:buAutoNum type="arabicPeriod"/>
                      </a:pPr>
                      <a:r>
                        <a:rPr lang="en-US" sz="1200" baseline="0" dirty="0" smtClean="0"/>
                        <a:t>Save time and protect from travel scratches and weather </a:t>
                      </a:r>
                    </a:p>
                    <a:p>
                      <a:pPr marL="342900" indent="-342900">
                        <a:buFont typeface="+mj-lt"/>
                        <a:buAutoNum type="arabicPeriod"/>
                      </a:pPr>
                      <a:r>
                        <a:rPr lang="en-US" sz="1200" baseline="0" dirty="0" smtClean="0"/>
                        <a:t>Company assets are protected for extended asset lifecycles and on the go travelers</a:t>
                      </a:r>
                      <a:endParaRPr lang="en-US" sz="1200" baseline="0" dirty="0" smtClean="0">
                        <a:solidFill>
                          <a:schemeClr val="bg2"/>
                        </a:solidFill>
                      </a:endParaRPr>
                    </a:p>
                  </a:txBody>
                  <a:tcPr marL="92342" marR="92342"/>
                </a:tc>
              </a:tr>
            </a:tbl>
          </a:graphicData>
        </a:graphic>
      </p:graphicFrame>
      <p:sp>
        <p:nvSpPr>
          <p:cNvPr id="4" name="TextBox 16"/>
          <p:cNvSpPr txBox="1">
            <a:spLocks noChangeArrowheads="1"/>
          </p:cNvSpPr>
          <p:nvPr/>
        </p:nvSpPr>
        <p:spPr bwMode="auto">
          <a:xfrm>
            <a:off x="1168704" y="4800600"/>
            <a:ext cx="5001859" cy="1231106"/>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zh-CN" sz="1400" b="1" dirty="0">
                <a:solidFill>
                  <a:sysClr val="windowText" lastClr="000000"/>
                </a:solidFill>
              </a:rPr>
              <a:t>KEY SPECS  ( Top 5 Key Specs)</a:t>
            </a:r>
          </a:p>
          <a:p>
            <a:pPr eaLnBrk="1" hangingPunct="1">
              <a:buFont typeface="Arial" pitchFamily="34" charset="0"/>
              <a:buChar char="•"/>
            </a:pPr>
            <a:r>
              <a:rPr lang="en-US" sz="1200" dirty="0" smtClean="0">
                <a:solidFill>
                  <a:sysClr val="windowText" lastClr="000000"/>
                </a:solidFill>
              </a:rPr>
              <a:t>  </a:t>
            </a:r>
            <a:r>
              <a:rPr lang="en-US" sz="1200" dirty="0">
                <a:solidFill>
                  <a:sysClr val="windowText" lastClr="000000"/>
                </a:solidFill>
              </a:rPr>
              <a:t>Lightweight:  3.67 lbs </a:t>
            </a:r>
          </a:p>
          <a:p>
            <a:pPr eaLnBrk="1" hangingPunct="1">
              <a:buFont typeface="Arial" pitchFamily="34" charset="0"/>
              <a:buChar char="•"/>
            </a:pPr>
            <a:r>
              <a:rPr lang="en-US" sz="1200" dirty="0">
                <a:solidFill>
                  <a:sysClr val="windowText" lastClr="000000"/>
                </a:solidFill>
              </a:rPr>
              <a:t>  300 nit IPS wide-viewing panel</a:t>
            </a:r>
          </a:p>
          <a:p>
            <a:pPr eaLnBrk="1" hangingPunct="1">
              <a:buFont typeface="Arial" pitchFamily="34" charset="0"/>
              <a:buChar char="•"/>
            </a:pPr>
            <a:r>
              <a:rPr lang="en-US" sz="1200" dirty="0">
                <a:solidFill>
                  <a:sysClr val="windowText" lastClr="000000"/>
                </a:solidFill>
              </a:rPr>
              <a:t>  2x Super speed USB3.0 ports</a:t>
            </a:r>
          </a:p>
          <a:p>
            <a:pPr eaLnBrk="1" hangingPunct="1">
              <a:buFont typeface="Arial" pitchFamily="34" charset="0"/>
              <a:buChar char="•"/>
            </a:pPr>
            <a:r>
              <a:rPr lang="en-US" sz="1200" dirty="0">
                <a:solidFill>
                  <a:sysClr val="windowText" lastClr="000000"/>
                </a:solidFill>
              </a:rPr>
              <a:t>  3G </a:t>
            </a:r>
            <a:r>
              <a:rPr lang="en-US" sz="1200" dirty="0" smtClean="0">
                <a:solidFill>
                  <a:sysClr val="windowText" lastClr="000000"/>
                </a:solidFill>
              </a:rPr>
              <a:t>WWAN</a:t>
            </a:r>
            <a:endParaRPr lang="en-US" sz="1200" dirty="0">
              <a:solidFill>
                <a:sysClr val="windowText" lastClr="000000"/>
              </a:solidFill>
            </a:endParaRPr>
          </a:p>
          <a:p>
            <a:pPr eaLnBrk="1" hangingPunct="1">
              <a:buFont typeface="Arial" pitchFamily="34" charset="0"/>
              <a:buChar char="•"/>
            </a:pPr>
            <a:r>
              <a:rPr lang="en-US" sz="1200" dirty="0">
                <a:solidFill>
                  <a:sysClr val="windowText" lastClr="000000"/>
                </a:solidFill>
              </a:rPr>
              <a:t>  INTEL 3</a:t>
            </a:r>
            <a:r>
              <a:rPr lang="en-US" sz="1200" baseline="30000" dirty="0">
                <a:solidFill>
                  <a:sysClr val="windowText" lastClr="000000"/>
                </a:solidFill>
              </a:rPr>
              <a:t>rd</a:t>
            </a:r>
            <a:r>
              <a:rPr lang="en-US" sz="1200" dirty="0">
                <a:solidFill>
                  <a:sysClr val="windowText" lastClr="000000"/>
                </a:solidFill>
              </a:rPr>
              <a:t> GEN CPU</a:t>
            </a:r>
          </a:p>
        </p:txBody>
      </p:sp>
      <p:sp>
        <p:nvSpPr>
          <p:cNvPr id="5" name="TextBox 28"/>
          <p:cNvSpPr txBox="1">
            <a:spLocks noChangeArrowheads="1"/>
          </p:cNvSpPr>
          <p:nvPr/>
        </p:nvSpPr>
        <p:spPr bwMode="auto">
          <a:xfrm>
            <a:off x="6324469" y="4808566"/>
            <a:ext cx="5001859" cy="954107"/>
          </a:xfrm>
          <a:prstGeom prst="rect">
            <a:avLst/>
          </a:prstGeom>
          <a:ln>
            <a:headEnd/>
            <a:tailEnd/>
          </a:ln>
          <a:extLst>
            <a:ext uri="{909E8E84-426E-40DD-AFC4-6F175D3DCCD1}">
              <a14:hiddenFill xmlns:a14="http://schemas.microsoft.com/office/drawing/2010/main" xmlns="">
                <a:solidFill>
                  <a:srgbClr val="FFFFFF"/>
                </a:solidFill>
              </a14:hiddenFill>
            </a:ext>
          </a:extLst>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kumimoji="1" lang="en-US" altLang="zh-CN" sz="1400" b="1" u="sng" dirty="0">
                <a:solidFill>
                  <a:sysClr val="windowText" lastClr="000000"/>
                </a:solidFill>
                <a:ea typeface="PMingLiU" pitchFamily="18" charset="-120"/>
              </a:rPr>
              <a:t>Enhanced Experience 3.0</a:t>
            </a:r>
          </a:p>
          <a:p>
            <a:pPr marL="109538" indent="-109538" eaLnBrk="1" hangingPunct="1">
              <a:buFont typeface="Arial" pitchFamily="34" charset="0"/>
              <a:buChar char="•"/>
            </a:pPr>
            <a:r>
              <a:rPr kumimoji="1" lang="en-US" altLang="zh-CN" sz="1200" dirty="0" smtClean="0">
                <a:solidFill>
                  <a:sysClr val="windowText" lastClr="000000"/>
                </a:solidFill>
                <a:ea typeface="PMingLiU" pitchFamily="18" charset="-120"/>
              </a:rPr>
              <a:t>  </a:t>
            </a:r>
            <a:r>
              <a:rPr kumimoji="1" lang="en-US" altLang="zh-CN" sz="1200" dirty="0">
                <a:solidFill>
                  <a:sysClr val="windowText" lastClr="000000"/>
                </a:solidFill>
                <a:ea typeface="PMingLiU" pitchFamily="18" charset="-120"/>
              </a:rPr>
              <a:t>Faster start-up &amp; shutdown with RapidBoot technology</a:t>
            </a:r>
          </a:p>
          <a:p>
            <a:pPr marL="109538" lvl="1" indent="-109538" eaLnBrk="1" hangingPunct="1">
              <a:buFont typeface="Arial" pitchFamily="34" charset="0"/>
              <a:buChar char="•"/>
            </a:pPr>
            <a:r>
              <a:rPr kumimoji="1" lang="en-US" altLang="zh-CN" sz="1200" dirty="0">
                <a:solidFill>
                  <a:sysClr val="windowText" lastClr="000000"/>
                </a:solidFill>
                <a:ea typeface="PMingLiU" pitchFamily="18" charset="-120"/>
              </a:rPr>
              <a:t>  Robust Security Features</a:t>
            </a:r>
          </a:p>
          <a:p>
            <a:pPr marL="109538" lvl="1" indent="-109538" eaLnBrk="1" hangingPunct="1">
              <a:buFont typeface="Arial" pitchFamily="34" charset="0"/>
              <a:buChar char="•"/>
            </a:pPr>
            <a:r>
              <a:rPr kumimoji="1" lang="en-US" altLang="zh-CN" sz="1200" dirty="0">
                <a:solidFill>
                  <a:sysClr val="windowText" lastClr="000000"/>
                </a:solidFill>
                <a:ea typeface="PMingLiU" pitchFamily="18" charset="-120"/>
              </a:rPr>
              <a:t>  Superior Web Conferencing</a:t>
            </a:r>
          </a:p>
          <a:p>
            <a:pPr eaLnBrk="1" hangingPunct="1"/>
            <a:endParaRPr kumimoji="1" lang="en-US" altLang="zh-CN" sz="600" dirty="0">
              <a:solidFill>
                <a:sysClr val="windowText" lastClr="000000"/>
              </a:solidFill>
              <a:ea typeface="PMingLiU" pitchFamily="18" charset="-12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58332" y="489522"/>
            <a:ext cx="11147045" cy="506412"/>
          </a:xfrm>
        </p:spPr>
        <p:txBody>
          <a:bodyPr/>
          <a:lstStyle/>
          <a:p>
            <a:pPr eaLnBrk="1" hangingPunct="1"/>
            <a:r>
              <a:rPr lang="en-US" sz="3600" dirty="0" smtClean="0"/>
              <a:t>ThinkPad X230 Tablet – What’s Changed</a:t>
            </a:r>
          </a:p>
        </p:txBody>
      </p:sp>
      <p:sp>
        <p:nvSpPr>
          <p:cNvPr id="9" name="TextBox 8"/>
          <p:cNvSpPr txBox="1"/>
          <p:nvPr/>
        </p:nvSpPr>
        <p:spPr>
          <a:xfrm>
            <a:off x="283234" y="1127125"/>
            <a:ext cx="4108520" cy="2339102"/>
          </a:xfrm>
          <a:prstGeom prst="rect">
            <a:avLst/>
          </a:prstGeom>
          <a:noFill/>
        </p:spPr>
        <p:txBody>
          <a:bodyPr>
            <a:spAutoFit/>
          </a:bodyPr>
          <a:lstStyle/>
          <a:p>
            <a:pPr>
              <a:defRPr/>
            </a:pPr>
            <a:r>
              <a:rPr lang="en-US" sz="1400" b="1" u="sng" dirty="0">
                <a:latin typeface="Arial" charset="0"/>
                <a:ea typeface="宋体" charset="-122"/>
                <a:cs typeface="+mn-cs"/>
              </a:rPr>
              <a:t>Better Performance:</a:t>
            </a:r>
          </a:p>
          <a:p>
            <a:pPr marL="228600" indent="-120650">
              <a:buFont typeface="Arial" pitchFamily="34" charset="0"/>
              <a:buChar char="•"/>
              <a:defRPr/>
            </a:pPr>
            <a:r>
              <a:rPr lang="en-US" sz="1200" dirty="0">
                <a:ea typeface="宋体" charset="-122"/>
              </a:rPr>
              <a:t>3</a:t>
            </a:r>
            <a:r>
              <a:rPr lang="en-US" sz="1200" baseline="30000" dirty="0">
                <a:ea typeface="宋体" charset="-122"/>
              </a:rPr>
              <a:t>rd</a:t>
            </a:r>
            <a:r>
              <a:rPr lang="en-US" sz="1200" dirty="0">
                <a:ea typeface="宋体" charset="-122"/>
              </a:rPr>
              <a:t> Generation Intel Core Standard Volt Processors (w/ Turbo Boost 2.0)</a:t>
            </a:r>
          </a:p>
          <a:p>
            <a:pPr marL="228600" indent="-120650">
              <a:buFont typeface="Arial" pitchFamily="34" charset="0"/>
              <a:buChar char="•"/>
              <a:defRPr/>
            </a:pPr>
            <a:r>
              <a:rPr lang="en-US" sz="1200" dirty="0" smtClean="0">
                <a:ea typeface="宋体" charset="-122"/>
              </a:rPr>
              <a:t>Up to 60% increase in Graphics performance</a:t>
            </a:r>
            <a:r>
              <a:rPr lang="en-US" sz="1200" dirty="0" smtClean="0">
                <a:solidFill>
                  <a:srgbClr val="FF0000"/>
                </a:solidFill>
                <a:ea typeface="宋体" charset="-122"/>
              </a:rPr>
              <a:t> </a:t>
            </a:r>
            <a:r>
              <a:rPr lang="en-US" sz="1200" dirty="0" smtClean="0">
                <a:ea typeface="宋体" charset="-122"/>
              </a:rPr>
              <a:t>w</a:t>
            </a:r>
            <a:r>
              <a:rPr lang="en-US" sz="1200" dirty="0">
                <a:ea typeface="宋体" charset="-122"/>
              </a:rPr>
              <a:t>/ Intel HD Graphics</a:t>
            </a:r>
          </a:p>
          <a:p>
            <a:pPr marL="228600" indent="-120650">
              <a:buFont typeface="Arial" pitchFamily="34" charset="0"/>
              <a:buChar char="•"/>
              <a:defRPr/>
            </a:pPr>
            <a:r>
              <a:rPr lang="en-US" sz="1200" dirty="0">
                <a:ea typeface="宋体" charset="-122"/>
              </a:rPr>
              <a:t>Rapid Drive Technology</a:t>
            </a:r>
          </a:p>
          <a:p>
            <a:pPr marL="228600" indent="-120650">
              <a:buFont typeface="Arial" pitchFamily="34" charset="0"/>
              <a:buChar char="•"/>
              <a:defRPr/>
            </a:pPr>
            <a:r>
              <a:rPr lang="en-US" sz="1200" dirty="0">
                <a:ea typeface="宋体" charset="-122"/>
              </a:rPr>
              <a:t>Supports up to two 8GB DIMMs for 16GB total RAM</a:t>
            </a:r>
          </a:p>
          <a:p>
            <a:pPr marL="228600" indent="-120650">
              <a:buFont typeface="Arial" pitchFamily="34" charset="0"/>
              <a:buChar char="•"/>
              <a:defRPr/>
            </a:pPr>
            <a:r>
              <a:rPr lang="en-US" sz="1200" dirty="0">
                <a:ea typeface="宋体" charset="-122"/>
              </a:rPr>
              <a:t>Up to 500GB HDD storage</a:t>
            </a:r>
          </a:p>
          <a:p>
            <a:pPr marL="228600" indent="-120650">
              <a:buFont typeface="Arial" pitchFamily="34" charset="0"/>
              <a:buChar char="•"/>
              <a:defRPr/>
            </a:pPr>
            <a:r>
              <a:rPr lang="en-US" sz="1200" dirty="0">
                <a:ea typeface="宋体" charset="-122"/>
              </a:rPr>
              <a:t>Up to 256GB SSD storage</a:t>
            </a:r>
          </a:p>
          <a:p>
            <a:pPr marL="228600" indent="-120650">
              <a:buFont typeface="Arial" pitchFamily="34" charset="0"/>
              <a:buChar char="•"/>
              <a:defRPr/>
            </a:pPr>
            <a:r>
              <a:rPr lang="en-US" sz="1200" dirty="0" smtClean="0">
                <a:ea typeface="宋体" charset="-122"/>
              </a:rPr>
              <a:t>Faster </a:t>
            </a:r>
            <a:r>
              <a:rPr lang="en-US" sz="1200" dirty="0">
                <a:ea typeface="宋体" charset="-122"/>
              </a:rPr>
              <a:t>startup w/ Lenovo Enhanced Experience  3.0 OS System Tuning</a:t>
            </a:r>
          </a:p>
          <a:p>
            <a:pPr marL="228600" indent="-120650">
              <a:buFont typeface="Arial" pitchFamily="34" charset="0"/>
              <a:buChar char="•"/>
              <a:defRPr/>
            </a:pPr>
            <a:r>
              <a:rPr lang="en-US" sz="1200" dirty="0">
                <a:ea typeface="宋体" charset="-122"/>
              </a:rPr>
              <a:t>Two SuperSpeed USB3.0 ports on all models</a:t>
            </a:r>
          </a:p>
        </p:txBody>
      </p:sp>
      <p:sp>
        <p:nvSpPr>
          <p:cNvPr id="10" name="TextBox 9"/>
          <p:cNvSpPr txBox="1"/>
          <p:nvPr/>
        </p:nvSpPr>
        <p:spPr>
          <a:xfrm>
            <a:off x="176554" y="3461687"/>
            <a:ext cx="3750408" cy="2523768"/>
          </a:xfrm>
          <a:prstGeom prst="rect">
            <a:avLst/>
          </a:prstGeom>
          <a:noFill/>
        </p:spPr>
        <p:txBody>
          <a:bodyPr>
            <a:spAutoFit/>
          </a:bodyPr>
          <a:lstStyle/>
          <a:p>
            <a:pPr>
              <a:defRPr/>
            </a:pPr>
            <a:r>
              <a:rPr lang="en-US" sz="1400" b="1" u="sng" dirty="0">
                <a:latin typeface="Arial" charset="0"/>
                <a:ea typeface="宋体" charset="-122"/>
                <a:cs typeface="+mn-cs"/>
              </a:rPr>
              <a:t>Improved HD Media &amp; Communications:</a:t>
            </a:r>
          </a:p>
          <a:p>
            <a:pPr marL="228600" indent="-120650">
              <a:buFont typeface="Arial" pitchFamily="34" charset="0"/>
              <a:buChar char="•"/>
              <a:defRPr/>
            </a:pPr>
            <a:r>
              <a:rPr lang="en-US" sz="1200" dirty="0">
                <a:solidFill>
                  <a:srgbClr val="FF0000"/>
                </a:solidFill>
                <a:latin typeface="Arial" charset="0"/>
                <a:ea typeface="宋体" charset="-122"/>
                <a:cs typeface="+mn-cs"/>
              </a:rPr>
              <a:t>HD Displays </a:t>
            </a:r>
            <a:r>
              <a:rPr lang="en-US" sz="1200" dirty="0">
                <a:latin typeface="Arial" charset="0"/>
                <a:ea typeface="宋体" charset="-122"/>
                <a:cs typeface="+mn-cs"/>
              </a:rPr>
              <a:t>16:9 Aspect ratio.</a:t>
            </a:r>
          </a:p>
          <a:p>
            <a:pPr marL="349250" indent="-120650">
              <a:buFont typeface="Arial" pitchFamily="34" charset="0"/>
              <a:buChar char="•"/>
              <a:defRPr/>
            </a:pPr>
            <a:r>
              <a:rPr lang="en-US" sz="1200" dirty="0">
                <a:latin typeface="Arial" charset="0"/>
                <a:ea typeface="宋体" charset="-122"/>
                <a:cs typeface="+mn-cs"/>
              </a:rPr>
              <a:t>300 nit Wide-viewing IPS</a:t>
            </a:r>
          </a:p>
          <a:p>
            <a:pPr marL="228600" indent="-120650">
              <a:buFont typeface="Arial" pitchFamily="34" charset="0"/>
              <a:buChar char="•"/>
              <a:defRPr/>
            </a:pPr>
            <a:r>
              <a:rPr lang="en-US" sz="1200" dirty="0">
                <a:solidFill>
                  <a:srgbClr val="FF0000"/>
                </a:solidFill>
                <a:latin typeface="Arial" charset="0"/>
                <a:ea typeface="宋体" charset="-122"/>
                <a:cs typeface="+mn-cs"/>
              </a:rPr>
              <a:t>HD Microphones</a:t>
            </a:r>
          </a:p>
          <a:p>
            <a:pPr marL="349250" indent="-120650">
              <a:buFont typeface="Arial" pitchFamily="34" charset="0"/>
              <a:buChar char="•"/>
              <a:defRPr/>
            </a:pPr>
            <a:r>
              <a:rPr lang="en-US" sz="1200" dirty="0">
                <a:latin typeface="Arial" charset="0"/>
                <a:ea typeface="宋体" charset="-122"/>
                <a:cs typeface="+mn-cs"/>
              </a:rPr>
              <a:t>Dual Array Noise Cancellation</a:t>
            </a:r>
          </a:p>
          <a:p>
            <a:pPr marL="228600" indent="-120650">
              <a:buFont typeface="Arial" pitchFamily="34" charset="0"/>
              <a:buChar char="•"/>
              <a:defRPr/>
            </a:pPr>
            <a:r>
              <a:rPr lang="en-US" sz="1200" dirty="0">
                <a:solidFill>
                  <a:srgbClr val="FF0000"/>
                </a:solidFill>
                <a:latin typeface="Arial" charset="0"/>
                <a:ea typeface="宋体" charset="-122"/>
                <a:cs typeface="+mn-cs"/>
              </a:rPr>
              <a:t>HD Cameras</a:t>
            </a:r>
          </a:p>
          <a:p>
            <a:pPr marL="228600" indent="-120650">
              <a:buFont typeface="Arial" pitchFamily="34" charset="0"/>
              <a:buChar char="•"/>
              <a:defRPr/>
            </a:pPr>
            <a:r>
              <a:rPr lang="en-US" sz="1200" dirty="0">
                <a:latin typeface="Arial" charset="0"/>
                <a:ea typeface="宋体" charset="-122"/>
                <a:cs typeface="+mn-cs"/>
              </a:rPr>
              <a:t>720p Video </a:t>
            </a:r>
          </a:p>
          <a:p>
            <a:pPr marL="228600" indent="-120650">
              <a:buFont typeface="Arial" pitchFamily="34" charset="0"/>
              <a:buChar char="•"/>
              <a:defRPr/>
            </a:pPr>
            <a:r>
              <a:rPr lang="en-US" sz="1200" dirty="0">
                <a:ea typeface="宋体" charset="-122"/>
              </a:rPr>
              <a:t>Dolby Advanced Audio 2.0</a:t>
            </a:r>
          </a:p>
          <a:p>
            <a:pPr marL="228600" indent="-120650">
              <a:buFont typeface="Arial" pitchFamily="34" charset="0"/>
              <a:buChar char="•"/>
              <a:defRPr/>
            </a:pPr>
            <a:r>
              <a:rPr lang="en-US" sz="1200" dirty="0">
                <a:ea typeface="宋体" charset="-122"/>
              </a:rPr>
              <a:t>Mini-DisplayPort replaces Display-Port</a:t>
            </a:r>
          </a:p>
          <a:p>
            <a:pPr marL="349250" indent="-120650">
              <a:buFont typeface="Arial" pitchFamily="34" charset="0"/>
              <a:buChar char="•"/>
              <a:defRPr/>
            </a:pPr>
            <a:r>
              <a:rPr lang="en-US" sz="1200" dirty="0">
                <a:ea typeface="宋体" charset="-122"/>
              </a:rPr>
              <a:t>Dual Array Noise Cancellation</a:t>
            </a:r>
          </a:p>
          <a:p>
            <a:pPr marL="228600" indent="-120650">
              <a:buFont typeface="Arial" pitchFamily="34" charset="0"/>
              <a:buChar char="•"/>
              <a:defRPr/>
            </a:pPr>
            <a:r>
              <a:rPr lang="en-US" sz="1200" dirty="0">
                <a:ea typeface="宋体" charset="-122"/>
              </a:rPr>
              <a:t>New Face Tracking for video conferencing</a:t>
            </a:r>
          </a:p>
          <a:p>
            <a:pPr marL="228600" indent="-120650">
              <a:buFont typeface="Arial" pitchFamily="34" charset="0"/>
              <a:buChar char="•"/>
              <a:defRPr/>
            </a:pPr>
            <a:r>
              <a:rPr lang="en-US" sz="1200" dirty="0">
                <a:ea typeface="宋体" charset="-122"/>
              </a:rPr>
              <a:t>Improved noise keyboard noise suppression</a:t>
            </a:r>
          </a:p>
          <a:p>
            <a:pPr marL="228600" indent="-120650">
              <a:buFont typeface="Arial" pitchFamily="34" charset="0"/>
              <a:buChar char="•"/>
              <a:defRPr/>
            </a:pPr>
            <a:r>
              <a:rPr lang="en-US" sz="1200" dirty="0">
                <a:ea typeface="宋体" charset="-122"/>
              </a:rPr>
              <a:t>Polycom ready for conferences</a:t>
            </a:r>
          </a:p>
        </p:txBody>
      </p:sp>
      <p:sp>
        <p:nvSpPr>
          <p:cNvPr id="11" name="TextBox 10"/>
          <p:cNvSpPr txBox="1"/>
          <p:nvPr/>
        </p:nvSpPr>
        <p:spPr>
          <a:xfrm>
            <a:off x="8056066" y="2938608"/>
            <a:ext cx="3556702" cy="1046163"/>
          </a:xfrm>
          <a:prstGeom prst="rect">
            <a:avLst/>
          </a:prstGeom>
          <a:noFill/>
        </p:spPr>
        <p:txBody>
          <a:bodyPr>
            <a:spAutoFit/>
          </a:bodyPr>
          <a:lstStyle/>
          <a:p>
            <a:pPr>
              <a:defRPr/>
            </a:pPr>
            <a:r>
              <a:rPr lang="en-US" sz="1400" b="1" u="sng" dirty="0">
                <a:latin typeface="Arial" charset="0"/>
                <a:ea typeface="宋体" charset="-122"/>
                <a:cs typeface="+mn-cs"/>
              </a:rPr>
              <a:t>New Options For Enhanced Features:</a:t>
            </a:r>
          </a:p>
          <a:p>
            <a:pPr marL="228600" indent="-120650">
              <a:buFont typeface="Arial" pitchFamily="34" charset="0"/>
              <a:buChar char="•"/>
              <a:defRPr/>
            </a:pPr>
            <a:r>
              <a:rPr lang="en-US" sz="1200" dirty="0">
                <a:latin typeface="Arial" charset="0"/>
                <a:ea typeface="宋体" charset="-122"/>
                <a:cs typeface="+mn-cs"/>
              </a:rPr>
              <a:t>New </a:t>
            </a:r>
            <a:r>
              <a:rPr lang="en-US" sz="1200" dirty="0">
                <a:solidFill>
                  <a:srgbClr val="FF0000"/>
                </a:solidFill>
                <a:latin typeface="Arial" charset="0"/>
                <a:ea typeface="宋体" charset="-122"/>
                <a:cs typeface="+mn-cs"/>
              </a:rPr>
              <a:t>Slim External Battery Pack </a:t>
            </a:r>
            <a:r>
              <a:rPr lang="en-US" sz="1200" dirty="0">
                <a:latin typeface="Arial" charset="0"/>
                <a:ea typeface="宋体" charset="-122"/>
                <a:cs typeface="+mn-cs"/>
              </a:rPr>
              <a:t>(Slice Battery) w/ separate charging</a:t>
            </a:r>
          </a:p>
          <a:p>
            <a:pPr marL="228600" indent="-120650">
              <a:buFont typeface="Arial" pitchFamily="34" charset="0"/>
              <a:buChar char="•"/>
              <a:defRPr/>
            </a:pPr>
            <a:r>
              <a:rPr lang="en-US" sz="1200" dirty="0">
                <a:latin typeface="Arial" charset="0"/>
                <a:ea typeface="宋体" charset="-122"/>
                <a:cs typeface="+mn-cs"/>
              </a:rPr>
              <a:t>New Redesigned UltraBase</a:t>
            </a:r>
          </a:p>
          <a:p>
            <a:pPr marL="228600" indent="-120650">
              <a:buFont typeface="Arial" pitchFamily="34" charset="0"/>
              <a:buChar char="•"/>
              <a:defRPr/>
            </a:pPr>
            <a:r>
              <a:rPr lang="en-US" sz="1200" dirty="0">
                <a:latin typeface="Arial" charset="0"/>
                <a:ea typeface="宋体" charset="-122"/>
                <a:cs typeface="+mn-cs"/>
              </a:rPr>
              <a:t>New Tablet Sleeve</a:t>
            </a:r>
          </a:p>
        </p:txBody>
      </p:sp>
      <p:sp>
        <p:nvSpPr>
          <p:cNvPr id="12" name="TextBox 11"/>
          <p:cNvSpPr txBox="1"/>
          <p:nvPr/>
        </p:nvSpPr>
        <p:spPr>
          <a:xfrm>
            <a:off x="4723824" y="1118680"/>
            <a:ext cx="4696148" cy="1046440"/>
          </a:xfrm>
          <a:prstGeom prst="rect">
            <a:avLst/>
          </a:prstGeom>
          <a:noFill/>
        </p:spPr>
        <p:txBody>
          <a:bodyPr>
            <a:spAutoFit/>
          </a:bodyPr>
          <a:lstStyle/>
          <a:p>
            <a:pPr>
              <a:defRPr/>
            </a:pPr>
            <a:r>
              <a:rPr lang="en-US" sz="1400" b="1" u="sng" dirty="0">
                <a:latin typeface="Arial" charset="0"/>
                <a:ea typeface="宋体" charset="-122"/>
                <a:cs typeface="+mn-cs"/>
              </a:rPr>
              <a:t>Improved Battery Experience:</a:t>
            </a:r>
          </a:p>
          <a:p>
            <a:pPr marL="228600" indent="-120650">
              <a:buFont typeface="Arial" pitchFamily="34" charset="0"/>
              <a:buChar char="•"/>
              <a:defRPr/>
            </a:pPr>
            <a:r>
              <a:rPr lang="en-US" sz="1200" dirty="0">
                <a:latin typeface="Arial" charset="0"/>
                <a:ea typeface="宋体" charset="-122"/>
                <a:cs typeface="+mn-cs"/>
              </a:rPr>
              <a:t>Up to </a:t>
            </a:r>
            <a:r>
              <a:rPr lang="en-US" sz="1200" dirty="0">
                <a:solidFill>
                  <a:srgbClr val="FF0000"/>
                </a:solidFill>
                <a:latin typeface="Arial" charset="0"/>
                <a:ea typeface="宋体" charset="-122"/>
                <a:cs typeface="+mn-cs"/>
              </a:rPr>
              <a:t>18 hr battery life </a:t>
            </a:r>
            <a:r>
              <a:rPr lang="en-US" sz="1200" dirty="0">
                <a:latin typeface="Arial" charset="0"/>
                <a:ea typeface="宋体" charset="-122"/>
                <a:cs typeface="+mn-cs"/>
              </a:rPr>
              <a:t>w/ slim external battery pack (157 Wh)</a:t>
            </a:r>
          </a:p>
          <a:p>
            <a:pPr marL="228600" indent="-120650">
              <a:buFont typeface="Arial" pitchFamily="34" charset="0"/>
              <a:buChar char="•"/>
              <a:defRPr/>
            </a:pPr>
            <a:r>
              <a:rPr lang="en-US" sz="1200" dirty="0">
                <a:latin typeface="Arial" charset="0"/>
                <a:ea typeface="宋体" charset="-122"/>
                <a:cs typeface="+mn-cs"/>
              </a:rPr>
              <a:t>Up to 9 hr battery life w/ 62 </a:t>
            </a:r>
            <a:r>
              <a:rPr lang="en-US" sz="1200" dirty="0" err="1">
                <a:latin typeface="Arial" charset="0"/>
                <a:ea typeface="宋体" charset="-122"/>
                <a:cs typeface="+mn-cs"/>
              </a:rPr>
              <a:t>Wh</a:t>
            </a:r>
            <a:r>
              <a:rPr lang="en-US" sz="1200" dirty="0">
                <a:latin typeface="Arial" charset="0"/>
                <a:ea typeface="宋体" charset="-122"/>
                <a:cs typeface="+mn-cs"/>
              </a:rPr>
              <a:t> </a:t>
            </a:r>
            <a:r>
              <a:rPr lang="en-US" sz="1200" dirty="0" smtClean="0">
                <a:latin typeface="Arial" charset="0"/>
                <a:ea typeface="宋体" charset="-122"/>
                <a:cs typeface="+mn-cs"/>
              </a:rPr>
              <a:t>(6 </a:t>
            </a:r>
            <a:r>
              <a:rPr lang="en-US" sz="1200" dirty="0">
                <a:latin typeface="Arial" charset="0"/>
                <a:ea typeface="宋体" charset="-122"/>
                <a:cs typeface="+mn-cs"/>
              </a:rPr>
              <a:t>cell) battery</a:t>
            </a:r>
          </a:p>
          <a:p>
            <a:pPr marL="228600" indent="-120650">
              <a:buFont typeface="Arial" pitchFamily="34" charset="0"/>
              <a:buChar char="•"/>
              <a:defRPr/>
            </a:pPr>
            <a:r>
              <a:rPr lang="en-US" sz="1200" dirty="0">
                <a:latin typeface="Arial" charset="0"/>
                <a:ea typeface="宋体" charset="-122"/>
                <a:cs typeface="+mn-cs"/>
              </a:rPr>
              <a:t>Up to 4 hr battery life w/ 29 </a:t>
            </a:r>
            <a:r>
              <a:rPr lang="en-US" sz="1200" dirty="0" err="1">
                <a:latin typeface="Arial" charset="0"/>
                <a:ea typeface="宋体" charset="-122"/>
                <a:cs typeface="+mn-cs"/>
              </a:rPr>
              <a:t>Wh</a:t>
            </a:r>
            <a:r>
              <a:rPr lang="en-US" sz="1200" dirty="0">
                <a:latin typeface="Arial" charset="0"/>
                <a:ea typeface="宋体" charset="-122"/>
                <a:cs typeface="+mn-cs"/>
              </a:rPr>
              <a:t> </a:t>
            </a:r>
            <a:r>
              <a:rPr lang="en-US" sz="1200" dirty="0" smtClean="0">
                <a:latin typeface="Arial" charset="0"/>
                <a:ea typeface="宋体" charset="-122"/>
                <a:cs typeface="+mn-cs"/>
              </a:rPr>
              <a:t>(3 </a:t>
            </a:r>
            <a:r>
              <a:rPr lang="en-US" sz="1200" dirty="0">
                <a:latin typeface="Arial" charset="0"/>
                <a:ea typeface="宋体" charset="-122"/>
                <a:cs typeface="+mn-cs"/>
              </a:rPr>
              <a:t>cell) battery</a:t>
            </a:r>
          </a:p>
          <a:p>
            <a:pPr marL="228600" indent="-120650">
              <a:buFont typeface="Arial" pitchFamily="34" charset="0"/>
              <a:buChar char="•"/>
              <a:defRPr/>
            </a:pPr>
            <a:r>
              <a:rPr lang="en-US" sz="1200" dirty="0" smtClean="0">
                <a:latin typeface="Arial" charset="0"/>
                <a:ea typeface="宋体" charset="-122"/>
                <a:cs typeface="+mn-cs"/>
              </a:rPr>
              <a:t>Powered </a:t>
            </a:r>
            <a:r>
              <a:rPr lang="en-US" sz="1200" dirty="0">
                <a:latin typeface="Arial" charset="0"/>
                <a:ea typeface="宋体" charset="-122"/>
                <a:cs typeface="+mn-cs"/>
              </a:rPr>
              <a:t>USB</a:t>
            </a:r>
          </a:p>
        </p:txBody>
      </p:sp>
      <p:sp>
        <p:nvSpPr>
          <p:cNvPr id="13" name="TextBox 12"/>
          <p:cNvSpPr txBox="1"/>
          <p:nvPr/>
        </p:nvSpPr>
        <p:spPr>
          <a:xfrm>
            <a:off x="7584826" y="4945064"/>
            <a:ext cx="4499187" cy="1046440"/>
          </a:xfrm>
          <a:prstGeom prst="rect">
            <a:avLst/>
          </a:prstGeom>
          <a:noFill/>
        </p:spPr>
        <p:txBody>
          <a:bodyPr>
            <a:spAutoFit/>
          </a:bodyPr>
          <a:lstStyle/>
          <a:p>
            <a:pPr>
              <a:defRPr/>
            </a:pPr>
            <a:r>
              <a:rPr lang="en-US" sz="1400" b="1" u="sng" dirty="0">
                <a:latin typeface="Arial" charset="0"/>
                <a:ea typeface="宋体" charset="-122"/>
                <a:cs typeface="+mn-cs"/>
              </a:rPr>
              <a:t>Enhanced User Experience:</a:t>
            </a:r>
          </a:p>
          <a:p>
            <a:pPr marL="228600" indent="-120650">
              <a:buFont typeface="Arial" pitchFamily="34" charset="0"/>
              <a:buChar char="•"/>
              <a:defRPr/>
            </a:pPr>
            <a:r>
              <a:rPr lang="en-US" sz="1200" dirty="0">
                <a:ea typeface="宋体" charset="-122"/>
              </a:rPr>
              <a:t>New 6-row Precision keyboard with Backlit option</a:t>
            </a:r>
          </a:p>
          <a:p>
            <a:pPr marL="228600" indent="-120650">
              <a:buFont typeface="Arial" pitchFamily="34" charset="0"/>
              <a:buChar char="•"/>
              <a:defRPr/>
            </a:pPr>
            <a:r>
              <a:rPr lang="en-US" sz="1200" dirty="0">
                <a:ea typeface="宋体" charset="-122"/>
              </a:rPr>
              <a:t>Easy to use multimedia buttons</a:t>
            </a:r>
          </a:p>
          <a:p>
            <a:pPr marL="228600" indent="-120650">
              <a:buFont typeface="Arial" pitchFamily="34" charset="0"/>
              <a:buChar char="•"/>
              <a:defRPr/>
            </a:pPr>
            <a:r>
              <a:rPr lang="en-US" sz="1200" dirty="0">
                <a:ea typeface="宋体" charset="-122"/>
              </a:rPr>
              <a:t>Simplified Windows toolbar for access to Lenovo tools</a:t>
            </a:r>
          </a:p>
          <a:p>
            <a:pPr marL="228600" indent="-120650">
              <a:buFont typeface="Arial" pitchFamily="34" charset="0"/>
              <a:buChar char="•"/>
              <a:defRPr/>
            </a:pPr>
            <a:r>
              <a:rPr lang="en-US" sz="1200" dirty="0">
                <a:ea typeface="宋体" charset="-122"/>
              </a:rPr>
              <a:t>Cooler &amp; Quieter Thermal Design w/ Dual Vents</a:t>
            </a:r>
          </a:p>
        </p:txBody>
      </p:sp>
      <p:grpSp>
        <p:nvGrpSpPr>
          <p:cNvPr id="2" name="Group 16"/>
          <p:cNvGrpSpPr>
            <a:grpSpLocks/>
          </p:cNvGrpSpPr>
          <p:nvPr/>
        </p:nvGrpSpPr>
        <p:grpSpPr bwMode="auto">
          <a:xfrm>
            <a:off x="4723824" y="2296679"/>
            <a:ext cx="2938145" cy="2574925"/>
            <a:chOff x="4665003" y="1893544"/>
            <a:chExt cx="3507444" cy="3149334"/>
          </a:xfrm>
        </p:grpSpPr>
        <p:pic>
          <p:nvPicPr>
            <p:cNvPr id="22541" name="Picture 8" descr="CM8"/>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4665003" y="1893544"/>
              <a:ext cx="3507444" cy="3149334"/>
            </a:xfrm>
            <a:prstGeom prst="rect">
              <a:avLst/>
            </a:prstGeom>
            <a:noFill/>
            <a:ln w="9525">
              <a:noFill/>
              <a:miter lim="800000"/>
              <a:headEnd/>
              <a:tailEnd/>
            </a:ln>
          </p:spPr>
        </p:pic>
        <p:sp>
          <p:nvSpPr>
            <p:cNvPr id="22542" name="TextBox 16"/>
            <p:cNvSpPr txBox="1">
              <a:spLocks noChangeArrowheads="1"/>
            </p:cNvSpPr>
            <p:nvPr/>
          </p:nvSpPr>
          <p:spPr bwMode="auto">
            <a:xfrm>
              <a:off x="5195756" y="2663825"/>
              <a:ext cx="2371752" cy="564767"/>
            </a:xfrm>
            <a:prstGeom prst="rect">
              <a:avLst/>
            </a:prstGeom>
            <a:noFill/>
            <a:ln w="9525">
              <a:noFill/>
              <a:miter lim="800000"/>
              <a:headEnd/>
              <a:tailEnd/>
            </a:ln>
          </p:spPr>
          <p:txBody>
            <a:bodyPr>
              <a:spAutoFit/>
            </a:bodyPr>
            <a:lstStyle/>
            <a:p>
              <a:pPr algn="ctr"/>
              <a:r>
                <a:rPr lang="en-US" sz="1200" b="1" dirty="0">
                  <a:solidFill>
                    <a:schemeClr val="bg1"/>
                  </a:solidFill>
                </a:rPr>
                <a:t>Confidential - Image Not Final</a:t>
              </a:r>
            </a:p>
          </p:txBody>
        </p:sp>
      </p:grpSp>
      <p:sp>
        <p:nvSpPr>
          <p:cNvPr id="14" name="Rectangle 13"/>
          <p:cNvSpPr/>
          <p:nvPr/>
        </p:nvSpPr>
        <p:spPr>
          <a:xfrm>
            <a:off x="3975101" y="5240348"/>
            <a:ext cx="3149600" cy="1415772"/>
          </a:xfrm>
          <a:prstGeom prst="rect">
            <a:avLst/>
          </a:prstGeom>
        </p:spPr>
        <p:txBody>
          <a:bodyPr wrap="square">
            <a:spAutoFit/>
          </a:bodyPr>
          <a:lstStyle/>
          <a:p>
            <a:r>
              <a:rPr lang="en-US" sz="1400" b="1" u="sng" dirty="0" smtClean="0">
                <a:solidFill>
                  <a:srgbClr val="000000"/>
                </a:solidFill>
                <a:ea typeface="宋体" charset="-122"/>
              </a:rPr>
              <a:t>Enterprise Ready:</a:t>
            </a:r>
            <a:endParaRPr lang="en-US" sz="1400" dirty="0" smtClean="0">
              <a:solidFill>
                <a:srgbClr val="000000"/>
              </a:solidFill>
              <a:ea typeface="宋体" charset="-122"/>
            </a:endParaRPr>
          </a:p>
          <a:p>
            <a:pPr marL="227924" indent="-120290">
              <a:buFont typeface="Arial" pitchFamily="34" charset="0"/>
              <a:buChar char="•"/>
            </a:pPr>
            <a:r>
              <a:rPr lang="en-US" sz="1200" dirty="0" smtClean="0">
                <a:solidFill>
                  <a:srgbClr val="000000"/>
                </a:solidFill>
                <a:ea typeface="宋体" charset="-122"/>
              </a:rPr>
              <a:t>Lenovo Transition Services automate time consuming and expensive deployment tasks</a:t>
            </a:r>
          </a:p>
          <a:p>
            <a:pPr marL="227924" indent="-120290">
              <a:buFont typeface="Arial" pitchFamily="34" charset="0"/>
              <a:buChar char="•"/>
            </a:pPr>
            <a:r>
              <a:rPr lang="en-US" sz="1200" dirty="0" smtClean="0">
                <a:solidFill>
                  <a:srgbClr val="000000"/>
                </a:solidFill>
                <a:ea typeface="宋体" charset="-122"/>
              </a:rPr>
              <a:t>Legendary ThinkPad reliability backed by a wide variety of warranty upgrades and damage protection</a:t>
            </a:r>
            <a:endParaRPr lang="en-US" sz="1200" dirty="0">
              <a:solidFill>
                <a:srgbClr val="000000"/>
              </a:solidFill>
              <a:ea typeface="宋体" charset="-122"/>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eJDUjZoae0SaQmxNDVw5l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eJDUjZoae0SaQmxNDVw5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eJDUjZoae0SaQmxNDVw5l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eJDUjZoae0SaQmxNDVw5lw"/>
</p:tagLst>
</file>

<file path=ppt/theme/theme1.xml><?xml version="1.0" encoding="utf-8"?>
<a:theme xmlns:a="http://schemas.openxmlformats.org/drawingml/2006/main" name="Blank">
  <a:themeElements>
    <a:clrScheme name="Custom 1">
      <a:dk1>
        <a:srgbClr val="000000"/>
      </a:dk1>
      <a:lt1>
        <a:srgbClr val="FFFFFF"/>
      </a:lt1>
      <a:dk2>
        <a:srgbClr val="404040"/>
      </a:dk2>
      <a:lt2>
        <a:srgbClr val="FFFFFF"/>
      </a:lt2>
      <a:accent1>
        <a:srgbClr val="EC2225"/>
      </a:accent1>
      <a:accent2>
        <a:srgbClr val="961E1F"/>
      </a:accent2>
      <a:accent3>
        <a:srgbClr val="7F7F7F"/>
      </a:accent3>
      <a:accent4>
        <a:srgbClr val="519FA5"/>
      </a:accent4>
      <a:accent5>
        <a:srgbClr val="C45008"/>
      </a:accent5>
      <a:accent6>
        <a:srgbClr val="EC2225"/>
      </a:accent6>
      <a:hlink>
        <a:srgbClr val="FFFFFF"/>
      </a:hlink>
      <a:folHlink>
        <a:srgbClr val="FFFF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6"/>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Lenovo CONCRETE w/Notch">
  <a:themeElements>
    <a:clrScheme name="Lenovo">
      <a:dk1>
        <a:srgbClr val="000000"/>
      </a:dk1>
      <a:lt1>
        <a:srgbClr val="FFFFFF"/>
      </a:lt1>
      <a:dk2>
        <a:srgbClr val="404040"/>
      </a:dk2>
      <a:lt2>
        <a:srgbClr val="FFFFFF"/>
      </a:lt2>
      <a:accent1>
        <a:srgbClr val="EC2225"/>
      </a:accent1>
      <a:accent2>
        <a:srgbClr val="961E1F"/>
      </a:accent2>
      <a:accent3>
        <a:srgbClr val="7F7F7F"/>
      </a:accent3>
      <a:accent4>
        <a:srgbClr val="519FA5"/>
      </a:accent4>
      <a:accent5>
        <a:srgbClr val="C45008"/>
      </a:accent5>
      <a:accent6>
        <a:srgbClr val="EC2225"/>
      </a:accent6>
      <a:hlink>
        <a:srgbClr val="EC2225"/>
      </a:hlink>
      <a:folHlink>
        <a:srgbClr val="519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6"/>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1_Lenovo WHITE w/Banner">
  <a:themeElements>
    <a:clrScheme name="Lenovo">
      <a:dk1>
        <a:srgbClr val="000000"/>
      </a:dk1>
      <a:lt1>
        <a:srgbClr val="FFFFFF"/>
      </a:lt1>
      <a:dk2>
        <a:srgbClr val="404040"/>
      </a:dk2>
      <a:lt2>
        <a:srgbClr val="FFFFFF"/>
      </a:lt2>
      <a:accent1>
        <a:srgbClr val="EC2225"/>
      </a:accent1>
      <a:accent2>
        <a:srgbClr val="961E1F"/>
      </a:accent2>
      <a:accent3>
        <a:srgbClr val="7F7F7F"/>
      </a:accent3>
      <a:accent4>
        <a:srgbClr val="519FA5"/>
      </a:accent4>
      <a:accent5>
        <a:srgbClr val="C45008"/>
      </a:accent5>
      <a:accent6>
        <a:srgbClr val="EC2225"/>
      </a:accent6>
      <a:hlink>
        <a:srgbClr val="EC2225"/>
      </a:hlink>
      <a:folHlink>
        <a:srgbClr val="519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6"/>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tx2"/>
            </a:solidFill>
          </a:defRPr>
        </a:defPPr>
      </a:lstStyle>
    </a:txDef>
  </a:objectDefaults>
  <a:extraClrSchemeLst/>
</a:theme>
</file>

<file path=ppt/theme/theme4.xml><?xml version="1.0" encoding="utf-8"?>
<a:theme xmlns:a="http://schemas.openxmlformats.org/drawingml/2006/main" name="1_Lenovo WHITE w/Notch">
  <a:themeElements>
    <a:clrScheme name="Lenovo">
      <a:dk1>
        <a:srgbClr val="000000"/>
      </a:dk1>
      <a:lt1>
        <a:srgbClr val="FFFFFF"/>
      </a:lt1>
      <a:dk2>
        <a:srgbClr val="404040"/>
      </a:dk2>
      <a:lt2>
        <a:srgbClr val="FFFFFF"/>
      </a:lt2>
      <a:accent1>
        <a:srgbClr val="EC2225"/>
      </a:accent1>
      <a:accent2>
        <a:srgbClr val="961E1F"/>
      </a:accent2>
      <a:accent3>
        <a:srgbClr val="7F7F7F"/>
      </a:accent3>
      <a:accent4>
        <a:srgbClr val="519FA5"/>
      </a:accent4>
      <a:accent5>
        <a:srgbClr val="C45008"/>
      </a:accent5>
      <a:accent6>
        <a:srgbClr val="EC2225"/>
      </a:accent6>
      <a:hlink>
        <a:srgbClr val="EC2225"/>
      </a:hlink>
      <a:folHlink>
        <a:srgbClr val="519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6"/>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dirty="0" err="1" smtClean="0">
            <a:solidFill>
              <a:schemeClr val="tx2"/>
            </a:solidFill>
          </a:defRPr>
        </a:defPPr>
      </a:lstStyle>
    </a:tx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ECM Document" ma:contentTypeID="0x010100F1DAEB343FA8E246A28500DDABBF0BFB0004669050E3BDC840B8A3C52B54EDFABC" ma:contentTypeVersion="8" ma:contentTypeDescription="" ma:contentTypeScope="" ma:versionID="9b9ecf5b23620d1e01517ac6790b49fb">
  <xsd:schema xmlns:xsd="http://www.w3.org/2001/XMLSchema" xmlns:xs="http://www.w3.org/2001/XMLSchema" xmlns:p="http://schemas.microsoft.com/office/2006/metadata/properties" xmlns:ns1="http://schemas.microsoft.com/sharepoint/v3" xmlns:ns2="07f2e666-47bf-451f-ab36-aa9c5d00773e" targetNamespace="http://schemas.microsoft.com/office/2006/metadata/properties" ma:root="true" ma:fieldsID="8eaf27f2b9ad14849c41729cd17eb2e4" ns1:_="" ns2:_="">
    <xsd:import namespace="http://schemas.microsoft.com/sharepoint/v3"/>
    <xsd:import namespace="07f2e666-47bf-451f-ab36-aa9c5d00773e"/>
    <xsd:element name="properties">
      <xsd:complexType>
        <xsd:sequence>
          <xsd:element name="documentManagement">
            <xsd:complexType>
              <xsd:all>
                <xsd:element ref="ns2:_dlc_DocId" minOccurs="0"/>
                <xsd:element ref="ns2:_dlc_DocIdUrl" minOccurs="0"/>
                <xsd:element ref="ns2:_dlc_DocIdPersistId" minOccurs="0"/>
                <xsd:element ref="ns1:KpiDescription" minOccurs="0"/>
                <xsd:element ref="ns2:Workflow" minOccurs="0"/>
                <xsd:element ref="ns2:DocumentStatus" minOccurs="0"/>
                <xsd:element ref="ns2:Relat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KpiDescription" ma:index="12" nillable="true" ma:displayName="Description" ma:description="The description provides information about the purpose of the goal." ma:internalName="Kpi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7f2e666-47bf-451f-ab36-aa9c5d00773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Workflow" ma:index="13" nillable="true" ma:displayName="Workflow" ma:format="Dropdown" ma:hidden="true" ma:internalName="Workflow" ma:readOnly="false">
      <xsd:simpleType>
        <xsd:restriction base="dms:Choice">
          <xsd:enumeration value="GDDL"/>
          <xsd:enumeration value="PGQ"/>
          <xsd:enumeration value="IDRD"/>
          <xsd:enumeration value="Admin Logistics"/>
        </xsd:restriction>
      </xsd:simpleType>
    </xsd:element>
    <xsd:element name="DocumentStatus" ma:index="14" nillable="true" ma:displayName="DocumentStatus" ma:default="Available" ma:format="Dropdown" ma:hidden="true" ma:internalName="DocumentStatus" ma:readOnly="false">
      <xsd:simpleType>
        <xsd:restriction base="dms:Choice">
          <xsd:enumeration value="Available"/>
          <xsd:enumeration value="Unavailable"/>
        </xsd:restriction>
      </xsd:simpleType>
    </xsd:element>
    <xsd:element name="Relations" ma:index="15" nillable="true" ma:displayName="Relations" ma:internalName="Relation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1"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KpiDescription xmlns="http://schemas.microsoft.com/sharepoint/v3">ThinkPad Classic 30 Day Technical Disclosure</KpiDescription>
    <DocumentStatus xmlns="07f2e666-47bf-451f-ab36-aa9c5d00773e">Available</DocumentStatus>
    <Relations xmlns="07f2e666-47bf-451f-ab36-aa9c5d00773e" xsi:nil="true"/>
    <Workflow xmlns="07f2e666-47bf-451f-ab36-aa9c5d00773e" xsi:nil="true"/>
    <_dlc_DocId xmlns="07f2e666-47bf-451f-ab36-aa9c5d00773e">PGID-18-653</_dlc_DocId>
    <_dlc_DocIdUrl xmlns="07f2e666-47bf-451f-ab36-aa9c5d00773e">
      <Url>http://ecm.lenovo.com/os/ProductGroup/_layouts/DocIdRedir.aspx?ID=PGID-18-653</Url>
      <Description>PGID-18-653</Description>
    </_dlc_DocIdUrl>
  </documentManagement>
</p:properties>
</file>

<file path=customXml/itemProps1.xml><?xml version="1.0" encoding="utf-8"?>
<ds:datastoreItem xmlns:ds="http://schemas.openxmlformats.org/officeDocument/2006/customXml" ds:itemID="{439ED7D8-ACB4-47F8-BC32-FFA5CD4ADD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7f2e666-47bf-451f-ab36-aa9c5d0077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2ADA65-F4D1-4B2C-9132-64A494FB7CF6}">
  <ds:schemaRefs>
    <ds:schemaRef ds:uri="http://schemas.microsoft.com/sharepoint/events"/>
  </ds:schemaRefs>
</ds:datastoreItem>
</file>

<file path=customXml/itemProps3.xml><?xml version="1.0" encoding="utf-8"?>
<ds:datastoreItem xmlns:ds="http://schemas.openxmlformats.org/officeDocument/2006/customXml" ds:itemID="{B2CA4E67-CDD3-4513-AE50-38D5C5D3028D}">
  <ds:schemaRefs>
    <ds:schemaRef ds:uri="http://schemas.microsoft.com/sharepoint/v3/contenttype/forms"/>
  </ds:schemaRefs>
</ds:datastoreItem>
</file>

<file path=customXml/itemProps4.xml><?xml version="1.0" encoding="utf-8"?>
<ds:datastoreItem xmlns:ds="http://schemas.openxmlformats.org/officeDocument/2006/customXml" ds:itemID="{339B20A6-417F-4A2C-A621-AAF4F08FC2C1}">
  <ds:schemaRefs>
    <ds:schemaRef ds:uri="http://schemas.microsoft.com/office/2006/metadata/properties"/>
    <ds:schemaRef ds:uri="http://schemas.microsoft.com/office/infopath/2007/PartnerControls"/>
    <ds:schemaRef ds:uri="http://schemas.microsoft.com/sharepoint/v3"/>
    <ds:schemaRef ds:uri="07f2e666-47bf-451f-ab36-aa9c5d00773e"/>
  </ds:schemaRefs>
</ds:datastoreItem>
</file>

<file path=docProps/app.xml><?xml version="1.0" encoding="utf-8"?>
<Properties xmlns="http://schemas.openxmlformats.org/officeDocument/2006/extended-properties" xmlns:vt="http://schemas.openxmlformats.org/officeDocument/2006/docPropsVTypes">
  <TotalTime>717</TotalTime>
  <Words>5286</Words>
  <Application>Microsoft Office PowerPoint</Application>
  <PresentationFormat>사용자 지정</PresentationFormat>
  <Paragraphs>990</Paragraphs>
  <Slides>35</Slides>
  <Notes>15</Notes>
  <HiddenSlides>0</HiddenSlides>
  <MMClips>0</MMClips>
  <ScaleCrop>false</ScaleCrop>
  <HeadingPairs>
    <vt:vector size="6" baseType="variant">
      <vt:variant>
        <vt:lpstr>테마</vt:lpstr>
      </vt:variant>
      <vt:variant>
        <vt:i4>4</vt:i4>
      </vt:variant>
      <vt:variant>
        <vt:lpstr>포함된 OLE 서버</vt:lpstr>
      </vt:variant>
      <vt:variant>
        <vt:i4>1</vt:i4>
      </vt:variant>
      <vt:variant>
        <vt:lpstr>슬라이드 제목</vt:lpstr>
      </vt:variant>
      <vt:variant>
        <vt:i4>35</vt:i4>
      </vt:variant>
    </vt:vector>
  </HeadingPairs>
  <TitlesOfParts>
    <vt:vector size="40" baseType="lpstr">
      <vt:lpstr>Blank</vt:lpstr>
      <vt:lpstr>Lenovo CONCRETE w/Notch</vt:lpstr>
      <vt:lpstr>1_Lenovo WHITE w/Banner</vt:lpstr>
      <vt:lpstr>1_Lenovo WHITE w/Notch</vt:lpstr>
      <vt:lpstr>Worksheet</vt:lpstr>
      <vt:lpstr>슬라이드 1</vt:lpstr>
      <vt:lpstr>X-Series</vt:lpstr>
      <vt:lpstr>슬라이드 3</vt:lpstr>
      <vt:lpstr>ThinkPad X1 Carbon Key Specs Features</vt:lpstr>
      <vt:lpstr>ThinkPad X230 &amp; X230t – Key Messages</vt:lpstr>
      <vt:lpstr>ThinkPad X230 Key Specs Features</vt:lpstr>
      <vt:lpstr>ThinkPad X230 – What’s Changed</vt:lpstr>
      <vt:lpstr>ThinkPad X230t Key Specs</vt:lpstr>
      <vt:lpstr>ThinkPad X230 Tablet – What’s Changed</vt:lpstr>
      <vt:lpstr>ThinkPad X131e Key Messages</vt:lpstr>
      <vt:lpstr>ThinkPad X131e – Key Messages</vt:lpstr>
      <vt:lpstr>슬라이드 12</vt:lpstr>
      <vt:lpstr>ThinkPad X Series: Positioning</vt:lpstr>
      <vt:lpstr>ThinkPad X Series: Intra-Series Positioning</vt:lpstr>
      <vt:lpstr>ThinkPad X Series: Intra-Series Positioning</vt:lpstr>
      <vt:lpstr>ThinkPad X Series: Intra-Series Positioning</vt:lpstr>
      <vt:lpstr>X130e/X131e Product Roadmap</vt:lpstr>
      <vt:lpstr>X Series Platform Transitions</vt:lpstr>
      <vt:lpstr>X121e to X131e Spec Transition</vt:lpstr>
      <vt:lpstr>X130e to X131e Spec Transition</vt:lpstr>
      <vt:lpstr>Building Block Transitions</vt:lpstr>
      <vt:lpstr>2012 X230/X230t Enterprise Targeted CPU Offering</vt:lpstr>
      <vt:lpstr>2012 X230/X230t Transaction CPU Offering</vt:lpstr>
      <vt:lpstr>2012 X1 Enterprise Targeted CPU Offering</vt:lpstr>
      <vt:lpstr>2012 X1 Transaction CPU Offering</vt:lpstr>
      <vt:lpstr>2012 X Series Wireless Cards</vt:lpstr>
      <vt:lpstr>2012 X Series Wireless WWAN Modules</vt:lpstr>
      <vt:lpstr>2012 X Series HDDs and SSDs</vt:lpstr>
      <vt:lpstr>2012 X Series Memory Configurations</vt:lpstr>
      <vt:lpstr>2012 X Series Optical Drives</vt:lpstr>
      <vt:lpstr>2012 X Series Panels and Topshells</vt:lpstr>
      <vt:lpstr>2012 X Series Batteries</vt:lpstr>
      <vt:lpstr>슬라이드 33</vt:lpstr>
      <vt:lpstr>슬라이드 34</vt:lpstr>
      <vt:lpstr>슬라이드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2012 ThinkPad Technical Launch Disclosure</dc:title>
  <dc:creator>Boon Yann  Goh</dc:creator>
  <cp:lastModifiedBy>Carl</cp:lastModifiedBy>
  <cp:revision>10</cp:revision>
  <dcterms:modified xsi:type="dcterms:W3CDTF">2012-05-27T10:23:31Z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0x010100F1DAEB343FA8E246A28500DDABBF0BFB0004669050E3BDC840B8A3C52B54EDFABC</vt:lpwstr>
  </property>
  <property fmtid="{D5CDD505-2E9C-101B-9397-08002B2CF9AE}" pid="3" name="_dlc_DocIdItemGuid">
    <vt:lpwstr>99a828cd-8572-44e4-88b1-b2af28cc67b8</vt:lpwstr>
  </property>
</Properties>
</file>